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2"/>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Lst>
  <p:sldSz cx="12192000" cy="6858000"/>
  <p:notesSz cx="6858000" cy="9144000"/>
  <p:embeddedFontLst>
    <p:embeddedFont>
      <p:font typeface="Arial Narrow" panose="020B0606020202030204" pitchFamily="34" charset="0"/>
      <p:regular r:id="rId23"/>
      <p:bold r:id="rId24"/>
      <p:italic r:id="rId25"/>
      <p:boldItalic r:id="rId26"/>
    </p:embeddedFont>
    <p:embeddedFont>
      <p:font typeface="Open Sans Light" panose="020B0306030504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3" roundtripDataSignature="AMtx7mic+tLutC+kVyDGI0cRgYURSBSq6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7" d="100"/>
          <a:sy n="87" d="100"/>
        </p:scale>
        <p:origin x="499" y="6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4.fntdata"/><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3.fntdata"/><Relationship Id="rId33" Type="http://customschemas.google.com/relationships/presentationmetadata" Target="meta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2.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1.fntdata"/><Relationship Id="rId28" Type="http://schemas.openxmlformats.org/officeDocument/2006/relationships/font" Target="fonts/font6.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viewProps" Target="view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‹Nr.›</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Google Shape;149;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50" name="Google Shape;150;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1" name="Google Shape;27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5" name="Google Shape;285;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6" name="Google Shape;286;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0" name="Google Shape;30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1" name="Google Shape;30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5" name="Google Shape;315;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6" name="Google Shape;316;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9" name="Google Shape;329;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0" name="Google Shape;330;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4" name="Google Shape;344;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5" name="Google Shape;345;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8" name="Google Shape;358;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9" name="Google Shape;359;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2" name="Google Shape;372;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3" name="Google Shape;373;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5" name="Google Shape;385;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6" name="Google Shape;386;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6" name="Google Shape;396;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7" name="Google Shape;397;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5"/>
        <p:cNvGrpSpPr/>
        <p:nvPr/>
      </p:nvGrpSpPr>
      <p:grpSpPr>
        <a:xfrm>
          <a:off x="0" y="0"/>
          <a:ext cx="0" cy="0"/>
          <a:chOff x="0" y="0"/>
          <a:chExt cx="0" cy="0"/>
        </a:xfrm>
      </p:grpSpPr>
      <p:sp>
        <p:nvSpPr>
          <p:cNvPr id="406" name="Google Shape;406;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7" name="Google Shape;407;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1" name="Google Shape;18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2" name="Google Shape;182;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2" name="Google Shape;192;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3" name="Google Shape;193;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5" name="Google Shape;20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6" name="Google Shape;206;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7" name="Google Shape;217;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8" name="Google Shape;218;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0" name="Google Shape;230;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1" name="Google Shape;231;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342699dbcc2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g342699dbcc2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4" name="Google Shape;244;g342699dbcc2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5" name="Google Shape;255;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6" name="Google Shape;256;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Zwei Inhalte" type="twoObj">
  <p:cSld name="TWO_OBJECTS">
    <p:spTree>
      <p:nvGrpSpPr>
        <p:cNvPr id="1" name="Shape 15"/>
        <p:cNvGrpSpPr/>
        <p:nvPr/>
      </p:nvGrpSpPr>
      <p:grpSpPr>
        <a:xfrm>
          <a:off x="0" y="0"/>
          <a:ext cx="0" cy="0"/>
          <a:chOff x="0" y="0"/>
          <a:chExt cx="0" cy="0"/>
        </a:xfrm>
      </p:grpSpPr>
      <p:sp>
        <p:nvSpPr>
          <p:cNvPr id="16" name="Google Shape;16;p2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21"/>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 name="Google Shape;18;p21"/>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 name="Google Shape;19;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2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1" name="Google Shape;21;p2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‹Nr.›</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el und vertikaler Text" type="vertTx">
  <p:cSld name="VERTICAL_TEXT">
    <p:spTree>
      <p:nvGrpSpPr>
        <p:cNvPr id="1" name="Shape 121"/>
        <p:cNvGrpSpPr/>
        <p:nvPr/>
      </p:nvGrpSpPr>
      <p:grpSpPr>
        <a:xfrm>
          <a:off x="0" y="0"/>
          <a:ext cx="0" cy="0"/>
          <a:chOff x="0" y="0"/>
          <a:chExt cx="0" cy="0"/>
        </a:xfrm>
      </p:grpSpPr>
      <p:sp>
        <p:nvSpPr>
          <p:cNvPr id="122" name="Google Shape;122;p3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23" name="Google Shape;123;p30"/>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4" name="Google Shape;124;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5" name="Google Shape;125;p3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26" name="Google Shape;126;p3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‹Nr.›</a:t>
            </a:fld>
            <a:endParaRPr/>
          </a:p>
        </p:txBody>
      </p:sp>
      <p:sp>
        <p:nvSpPr>
          <p:cNvPr id="127" name="Google Shape;127;p30"/>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128" name="Google Shape;128;p30"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129" name="Google Shape;129;p30"/>
          <p:cNvGrpSpPr/>
          <p:nvPr/>
        </p:nvGrpSpPr>
        <p:grpSpPr>
          <a:xfrm>
            <a:off x="11222092" y="267493"/>
            <a:ext cx="719138" cy="593725"/>
            <a:chOff x="4876" y="255"/>
            <a:chExt cx="726" cy="599"/>
          </a:xfrm>
        </p:grpSpPr>
        <p:sp>
          <p:nvSpPr>
            <p:cNvPr id="130" name="Google Shape;130;p30"/>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1" name="Google Shape;131;p30"/>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2" name="Google Shape;132;p30"/>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3" name="Google Shape;133;p30"/>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kaler Titel und Text" type="vertTitleAndTx">
  <p:cSld name="VERTICAL_TITLE_AND_VERTICAL_TEXT">
    <p:spTree>
      <p:nvGrpSpPr>
        <p:cNvPr id="1" name="Shape 134"/>
        <p:cNvGrpSpPr/>
        <p:nvPr/>
      </p:nvGrpSpPr>
      <p:grpSpPr>
        <a:xfrm>
          <a:off x="0" y="0"/>
          <a:ext cx="0" cy="0"/>
          <a:chOff x="0" y="0"/>
          <a:chExt cx="0" cy="0"/>
        </a:xfrm>
      </p:grpSpPr>
      <p:sp>
        <p:nvSpPr>
          <p:cNvPr id="135" name="Google Shape;135;p31"/>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36" name="Google Shape;136;p31"/>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37" name="Google Shape;137;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8" name="Google Shape;138;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39" name="Google Shape;139;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‹Nr.›</a:t>
            </a:fld>
            <a:endParaRPr/>
          </a:p>
        </p:txBody>
      </p:sp>
      <p:sp>
        <p:nvSpPr>
          <p:cNvPr id="140" name="Google Shape;140;p31"/>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141" name="Google Shape;141;p31"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142" name="Google Shape;142;p31"/>
          <p:cNvGrpSpPr/>
          <p:nvPr/>
        </p:nvGrpSpPr>
        <p:grpSpPr>
          <a:xfrm>
            <a:off x="11222092" y="267493"/>
            <a:ext cx="719138" cy="593725"/>
            <a:chOff x="4876" y="255"/>
            <a:chExt cx="726" cy="599"/>
          </a:xfrm>
        </p:grpSpPr>
        <p:sp>
          <p:nvSpPr>
            <p:cNvPr id="143" name="Google Shape;143;p31"/>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4" name="Google Shape;144;p31"/>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5" name="Google Shape;145;p31"/>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6" name="Google Shape;146;p31"/>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elfolie" type="title">
  <p:cSld name="TITLE">
    <p:spTree>
      <p:nvGrpSpPr>
        <p:cNvPr id="1" name="Shape 22"/>
        <p:cNvGrpSpPr/>
        <p:nvPr/>
      </p:nvGrpSpPr>
      <p:grpSpPr>
        <a:xfrm>
          <a:off x="0" y="0"/>
          <a:ext cx="0" cy="0"/>
          <a:chOff x="0" y="0"/>
          <a:chExt cx="0" cy="0"/>
        </a:xfrm>
      </p:grpSpPr>
      <p:sp>
        <p:nvSpPr>
          <p:cNvPr id="23" name="Google Shape;23;p2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22"/>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25" name="Google Shape;25;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2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7" name="Google Shape;27;p2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‹Nr.›</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el und Inhalt" type="obj">
  <p:cSld name="OBJECT">
    <p:spTree>
      <p:nvGrpSpPr>
        <p:cNvPr id="1" name="Shape 28"/>
        <p:cNvGrpSpPr/>
        <p:nvPr/>
      </p:nvGrpSpPr>
      <p:grpSpPr>
        <a:xfrm>
          <a:off x="0" y="0"/>
          <a:ext cx="0" cy="0"/>
          <a:chOff x="0" y="0"/>
          <a:chExt cx="0" cy="0"/>
        </a:xfrm>
      </p:grpSpPr>
      <p:sp>
        <p:nvSpPr>
          <p:cNvPr id="29" name="Google Shape;29;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0" name="Google Shape;30;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2" name="Google Shape;32;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3" name="Google Shape;33;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‹Nr.›</a:t>
            </a:fld>
            <a:endParaRPr/>
          </a:p>
        </p:txBody>
      </p:sp>
      <p:sp>
        <p:nvSpPr>
          <p:cNvPr id="34" name="Google Shape;34;p23"/>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35" name="Google Shape;35;p23"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36" name="Google Shape;36;p23"/>
          <p:cNvGrpSpPr/>
          <p:nvPr/>
        </p:nvGrpSpPr>
        <p:grpSpPr>
          <a:xfrm>
            <a:off x="11222092" y="267493"/>
            <a:ext cx="719138" cy="593725"/>
            <a:chOff x="4876" y="255"/>
            <a:chExt cx="726" cy="599"/>
          </a:xfrm>
        </p:grpSpPr>
        <p:sp>
          <p:nvSpPr>
            <p:cNvPr id="37" name="Google Shape;37;p23"/>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8" name="Google Shape;38;p23"/>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9" name="Google Shape;39;p23"/>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40" name="Google Shape;40;p23"/>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Abschnitts-&#10;überschrift" type="secHead">
  <p:cSld name="SECTION_HEADER">
    <p:spTree>
      <p:nvGrpSpPr>
        <p:cNvPr id="1" name="Shape 41"/>
        <p:cNvGrpSpPr/>
        <p:nvPr/>
      </p:nvGrpSpPr>
      <p:grpSpPr>
        <a:xfrm>
          <a:off x="0" y="0"/>
          <a:ext cx="0" cy="0"/>
          <a:chOff x="0" y="0"/>
          <a:chExt cx="0" cy="0"/>
        </a:xfrm>
      </p:grpSpPr>
      <p:sp>
        <p:nvSpPr>
          <p:cNvPr id="42" name="Google Shape;42;p2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3" name="Google Shape;43;p2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44" name="Google Shape;44;p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5" name="Google Shape;45;p2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6" name="Google Shape;46;p2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‹Nr.›</a:t>
            </a:fld>
            <a:endParaRPr/>
          </a:p>
        </p:txBody>
      </p:sp>
      <p:sp>
        <p:nvSpPr>
          <p:cNvPr id="47" name="Google Shape;47;p24"/>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48" name="Google Shape;48;p24"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49" name="Google Shape;49;p24"/>
          <p:cNvGrpSpPr/>
          <p:nvPr/>
        </p:nvGrpSpPr>
        <p:grpSpPr>
          <a:xfrm>
            <a:off x="11222092" y="267493"/>
            <a:ext cx="719138" cy="593725"/>
            <a:chOff x="4876" y="255"/>
            <a:chExt cx="726" cy="599"/>
          </a:xfrm>
        </p:grpSpPr>
        <p:sp>
          <p:nvSpPr>
            <p:cNvPr id="50" name="Google Shape;50;p24"/>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1" name="Google Shape;51;p24"/>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2" name="Google Shape;52;p24"/>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3" name="Google Shape;53;p24"/>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Vergleich" type="twoTxTwoObj">
  <p:cSld name="TWO_OBJECTS_WITH_TEXT">
    <p:spTree>
      <p:nvGrpSpPr>
        <p:cNvPr id="1" name="Shape 54"/>
        <p:cNvGrpSpPr/>
        <p:nvPr/>
      </p:nvGrpSpPr>
      <p:grpSpPr>
        <a:xfrm>
          <a:off x="0" y="0"/>
          <a:ext cx="0" cy="0"/>
          <a:chOff x="0" y="0"/>
          <a:chExt cx="0" cy="0"/>
        </a:xfrm>
      </p:grpSpPr>
      <p:sp>
        <p:nvSpPr>
          <p:cNvPr id="55" name="Google Shape;55;p2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6" name="Google Shape;56;p2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7" name="Google Shape;57;p2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8" name="Google Shape;58;p2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59" name="Google Shape;59;p2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2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1" name="Google Shape;61;p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2" name="Google Shape;62;p2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‹Nr.›</a:t>
            </a:fld>
            <a:endParaRPr/>
          </a:p>
        </p:txBody>
      </p:sp>
      <p:sp>
        <p:nvSpPr>
          <p:cNvPr id="63" name="Google Shape;63;p25"/>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64" name="Google Shape;64;p25"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65" name="Google Shape;65;p25"/>
          <p:cNvGrpSpPr/>
          <p:nvPr/>
        </p:nvGrpSpPr>
        <p:grpSpPr>
          <a:xfrm>
            <a:off x="11222092" y="267493"/>
            <a:ext cx="719138" cy="593725"/>
            <a:chOff x="4876" y="255"/>
            <a:chExt cx="726" cy="599"/>
          </a:xfrm>
        </p:grpSpPr>
        <p:sp>
          <p:nvSpPr>
            <p:cNvPr id="66" name="Google Shape;66;p25"/>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7" name="Google Shape;67;p25"/>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8" name="Google Shape;68;p25"/>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9" name="Google Shape;69;p25"/>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Nur Titel" type="titleOnly">
  <p:cSld name="TITLE_ONLY">
    <p:spTree>
      <p:nvGrpSpPr>
        <p:cNvPr id="1" name="Shape 70"/>
        <p:cNvGrpSpPr/>
        <p:nvPr/>
      </p:nvGrpSpPr>
      <p:grpSpPr>
        <a:xfrm>
          <a:off x="0" y="0"/>
          <a:ext cx="0" cy="0"/>
          <a:chOff x="0" y="0"/>
          <a:chExt cx="0" cy="0"/>
        </a:xfrm>
      </p:grpSpPr>
      <p:sp>
        <p:nvSpPr>
          <p:cNvPr id="71" name="Google Shape;71;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4" name="Google Shape;74;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‹Nr.›</a:t>
            </a:fld>
            <a:endParaRPr/>
          </a:p>
        </p:txBody>
      </p:sp>
      <p:sp>
        <p:nvSpPr>
          <p:cNvPr id="75" name="Google Shape;75;p26"/>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76" name="Google Shape;76;p26"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77" name="Google Shape;77;p26"/>
          <p:cNvGrpSpPr/>
          <p:nvPr/>
        </p:nvGrpSpPr>
        <p:grpSpPr>
          <a:xfrm>
            <a:off x="11222092" y="267493"/>
            <a:ext cx="719138" cy="593725"/>
            <a:chOff x="4876" y="255"/>
            <a:chExt cx="726" cy="599"/>
          </a:xfrm>
        </p:grpSpPr>
        <p:sp>
          <p:nvSpPr>
            <p:cNvPr id="78" name="Google Shape;78;p26"/>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9" name="Google Shape;79;p26"/>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0" name="Google Shape;80;p26"/>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81" name="Google Shape;81;p26"/>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Leer" type="blank">
  <p:cSld name="BLANK">
    <p:spTree>
      <p:nvGrpSpPr>
        <p:cNvPr id="1" name="Shape 82"/>
        <p:cNvGrpSpPr/>
        <p:nvPr/>
      </p:nvGrpSpPr>
      <p:grpSpPr>
        <a:xfrm>
          <a:off x="0" y="0"/>
          <a:ext cx="0" cy="0"/>
          <a:chOff x="0" y="0"/>
          <a:chExt cx="0" cy="0"/>
        </a:xfrm>
      </p:grpSpPr>
      <p:sp>
        <p:nvSpPr>
          <p:cNvPr id="83" name="Google Shape;83;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‹Nr.›</a:t>
            </a:fld>
            <a:endParaRPr/>
          </a:p>
        </p:txBody>
      </p:sp>
      <p:sp>
        <p:nvSpPr>
          <p:cNvPr id="86" name="Google Shape;86;p27"/>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87" name="Google Shape;87;p27"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88" name="Google Shape;88;p27"/>
          <p:cNvGrpSpPr/>
          <p:nvPr/>
        </p:nvGrpSpPr>
        <p:grpSpPr>
          <a:xfrm>
            <a:off x="11222092" y="267493"/>
            <a:ext cx="719138" cy="593725"/>
            <a:chOff x="4876" y="255"/>
            <a:chExt cx="726" cy="599"/>
          </a:xfrm>
        </p:grpSpPr>
        <p:sp>
          <p:nvSpPr>
            <p:cNvPr id="89" name="Google Shape;89;p27"/>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0" name="Google Shape;90;p27"/>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1" name="Google Shape;91;p27"/>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2" name="Google Shape;92;p27"/>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Inhalt mit Überschrift" type="objTx">
  <p:cSld name="OBJECT_WITH_CAPTION_TEXT">
    <p:spTree>
      <p:nvGrpSpPr>
        <p:cNvPr id="1" name="Shape 93"/>
        <p:cNvGrpSpPr/>
        <p:nvPr/>
      </p:nvGrpSpPr>
      <p:grpSpPr>
        <a:xfrm>
          <a:off x="0" y="0"/>
          <a:ext cx="0" cy="0"/>
          <a:chOff x="0" y="0"/>
          <a:chExt cx="0" cy="0"/>
        </a:xfrm>
      </p:grpSpPr>
      <p:sp>
        <p:nvSpPr>
          <p:cNvPr id="94" name="Google Shape;94;p2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5" name="Google Shape;95;p28"/>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96" name="Google Shape;96;p28"/>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97" name="Google Shape;97;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8" name="Google Shape;98;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‹Nr.›</a:t>
            </a:fld>
            <a:endParaRPr/>
          </a:p>
        </p:txBody>
      </p:sp>
      <p:sp>
        <p:nvSpPr>
          <p:cNvPr id="100" name="Google Shape;100;p28"/>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101" name="Google Shape;101;p28"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102" name="Google Shape;102;p28"/>
          <p:cNvGrpSpPr/>
          <p:nvPr/>
        </p:nvGrpSpPr>
        <p:grpSpPr>
          <a:xfrm>
            <a:off x="11222092" y="267493"/>
            <a:ext cx="719138" cy="593725"/>
            <a:chOff x="4876" y="255"/>
            <a:chExt cx="726" cy="599"/>
          </a:xfrm>
        </p:grpSpPr>
        <p:sp>
          <p:nvSpPr>
            <p:cNvPr id="103" name="Google Shape;103;p28"/>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4" name="Google Shape;104;p28"/>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5" name="Google Shape;105;p28"/>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06" name="Google Shape;106;p28"/>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ild mit Überschrift" type="picTx">
  <p:cSld name="PICTURE_WITH_CAPTION_TEXT">
    <p:spTree>
      <p:nvGrpSpPr>
        <p:cNvPr id="1" name="Shape 107"/>
        <p:cNvGrpSpPr/>
        <p:nvPr/>
      </p:nvGrpSpPr>
      <p:grpSpPr>
        <a:xfrm>
          <a:off x="0" y="0"/>
          <a:ext cx="0" cy="0"/>
          <a:chOff x="0" y="0"/>
          <a:chExt cx="0" cy="0"/>
        </a:xfrm>
      </p:grpSpPr>
      <p:sp>
        <p:nvSpPr>
          <p:cNvPr id="108" name="Google Shape;108;p2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9" name="Google Shape;109;p29"/>
          <p:cNvSpPr>
            <a:spLocks noGrp="1"/>
          </p:cNvSpPr>
          <p:nvPr>
            <p:ph type="pic" idx="2"/>
          </p:nvPr>
        </p:nvSpPr>
        <p:spPr>
          <a:xfrm>
            <a:off x="5183188" y="987425"/>
            <a:ext cx="6172200" cy="4873625"/>
          </a:xfrm>
          <a:prstGeom prst="rect">
            <a:avLst/>
          </a:prstGeom>
          <a:noFill/>
          <a:ln>
            <a:noFill/>
          </a:ln>
        </p:spPr>
      </p:sp>
      <p:sp>
        <p:nvSpPr>
          <p:cNvPr id="110" name="Google Shape;110;p29"/>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111" name="Google Shape;111;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2" name="Google Shape;112;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13" name="Google Shape;113;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‹Nr.›</a:t>
            </a:fld>
            <a:endParaRPr/>
          </a:p>
        </p:txBody>
      </p:sp>
      <p:sp>
        <p:nvSpPr>
          <p:cNvPr id="114" name="Google Shape;114;p29"/>
          <p:cNvSpPr/>
          <p:nvPr/>
        </p:nvSpPr>
        <p:spPr>
          <a:xfrm>
            <a:off x="0" y="188913"/>
            <a:ext cx="12192000" cy="755650"/>
          </a:xfrm>
          <a:prstGeom prst="rect">
            <a:avLst/>
          </a:prstGeom>
          <a:solidFill>
            <a:srgbClr val="CDCDCD"/>
          </a:solid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2600"/>
              <a:buFont typeface="Noto Sans Symbols"/>
              <a:buNone/>
            </a:pPr>
            <a:endParaRPr sz="2600" b="1">
              <a:solidFill>
                <a:schemeClr val="dk2"/>
              </a:solidFill>
              <a:latin typeface="Open Sans Light"/>
              <a:ea typeface="Open Sans Light"/>
              <a:cs typeface="Open Sans Light"/>
              <a:sym typeface="Open Sans Light"/>
            </a:endParaRPr>
          </a:p>
        </p:txBody>
      </p:sp>
      <p:pic>
        <p:nvPicPr>
          <p:cNvPr id="115" name="Google Shape;115;p29" descr="unilogo4c"/>
          <p:cNvPicPr preferRelativeResize="0"/>
          <p:nvPr/>
        </p:nvPicPr>
        <p:blipFill rotWithShape="1">
          <a:blip r:embed="rId2">
            <a:alphaModFix/>
          </a:blip>
          <a:srcRect r="80917"/>
          <a:stretch/>
        </p:blipFill>
        <p:spPr>
          <a:xfrm>
            <a:off x="-1588" y="188913"/>
            <a:ext cx="1836738" cy="750887"/>
          </a:xfrm>
          <a:prstGeom prst="rect">
            <a:avLst/>
          </a:prstGeom>
          <a:noFill/>
          <a:ln>
            <a:noFill/>
          </a:ln>
        </p:spPr>
      </p:pic>
      <p:grpSp>
        <p:nvGrpSpPr>
          <p:cNvPr id="116" name="Google Shape;116;p29"/>
          <p:cNvGrpSpPr/>
          <p:nvPr/>
        </p:nvGrpSpPr>
        <p:grpSpPr>
          <a:xfrm>
            <a:off x="11222092" y="267493"/>
            <a:ext cx="719138" cy="593725"/>
            <a:chOff x="4876" y="255"/>
            <a:chExt cx="726" cy="599"/>
          </a:xfrm>
        </p:grpSpPr>
        <p:sp>
          <p:nvSpPr>
            <p:cNvPr id="117" name="Google Shape;117;p29"/>
            <p:cNvSpPr/>
            <p:nvPr/>
          </p:nvSpPr>
          <p:spPr>
            <a:xfrm>
              <a:off x="5278" y="734"/>
              <a:ext cx="102" cy="120"/>
            </a:xfrm>
            <a:custGeom>
              <a:avLst/>
              <a:gdLst/>
              <a:ahLst/>
              <a:cxnLst/>
              <a:rect l="l" t="t" r="r" b="b"/>
              <a:pathLst>
                <a:path w="334" h="393" extrusionOk="0">
                  <a:moveTo>
                    <a:pt x="0" y="393"/>
                  </a:moveTo>
                  <a:lnTo>
                    <a:pt x="0" y="107"/>
                  </a:lnTo>
                  <a:lnTo>
                    <a:pt x="0" y="0"/>
                  </a:lnTo>
                  <a:lnTo>
                    <a:pt x="108" y="0"/>
                  </a:lnTo>
                  <a:lnTo>
                    <a:pt x="108" y="0"/>
                  </a:lnTo>
                  <a:lnTo>
                    <a:pt x="119" y="1"/>
                  </a:lnTo>
                  <a:lnTo>
                    <a:pt x="130" y="1"/>
                  </a:lnTo>
                  <a:lnTo>
                    <a:pt x="141" y="3"/>
                  </a:lnTo>
                  <a:lnTo>
                    <a:pt x="152" y="3"/>
                  </a:lnTo>
                  <a:lnTo>
                    <a:pt x="162" y="4"/>
                  </a:lnTo>
                  <a:lnTo>
                    <a:pt x="173" y="6"/>
                  </a:lnTo>
                  <a:lnTo>
                    <a:pt x="183" y="8"/>
                  </a:lnTo>
                  <a:lnTo>
                    <a:pt x="194" y="10"/>
                  </a:lnTo>
                  <a:lnTo>
                    <a:pt x="203" y="12"/>
                  </a:lnTo>
                  <a:lnTo>
                    <a:pt x="213" y="15"/>
                  </a:lnTo>
                  <a:lnTo>
                    <a:pt x="222" y="18"/>
                  </a:lnTo>
                  <a:lnTo>
                    <a:pt x="232" y="22"/>
                  </a:lnTo>
                  <a:lnTo>
                    <a:pt x="241" y="26"/>
                  </a:lnTo>
                  <a:lnTo>
                    <a:pt x="249" y="31"/>
                  </a:lnTo>
                  <a:lnTo>
                    <a:pt x="257" y="35"/>
                  </a:lnTo>
                  <a:lnTo>
                    <a:pt x="265" y="41"/>
                  </a:lnTo>
                  <a:lnTo>
                    <a:pt x="272" y="46"/>
                  </a:lnTo>
                  <a:lnTo>
                    <a:pt x="280" y="53"/>
                  </a:lnTo>
                  <a:lnTo>
                    <a:pt x="287" y="59"/>
                  </a:lnTo>
                  <a:lnTo>
                    <a:pt x="293" y="67"/>
                  </a:lnTo>
                  <a:lnTo>
                    <a:pt x="300" y="75"/>
                  </a:lnTo>
                  <a:lnTo>
                    <a:pt x="305" y="82"/>
                  </a:lnTo>
                  <a:lnTo>
                    <a:pt x="310" y="91"/>
                  </a:lnTo>
                  <a:lnTo>
                    <a:pt x="315" y="101"/>
                  </a:lnTo>
                  <a:lnTo>
                    <a:pt x="318" y="111"/>
                  </a:lnTo>
                  <a:lnTo>
                    <a:pt x="323" y="122"/>
                  </a:lnTo>
                  <a:lnTo>
                    <a:pt x="326" y="133"/>
                  </a:lnTo>
                  <a:lnTo>
                    <a:pt x="328" y="145"/>
                  </a:lnTo>
                  <a:lnTo>
                    <a:pt x="330" y="157"/>
                  </a:lnTo>
                  <a:lnTo>
                    <a:pt x="332" y="170"/>
                  </a:lnTo>
                  <a:lnTo>
                    <a:pt x="333" y="183"/>
                  </a:lnTo>
                  <a:lnTo>
                    <a:pt x="334" y="197"/>
                  </a:lnTo>
                  <a:lnTo>
                    <a:pt x="334" y="197"/>
                  </a:lnTo>
                  <a:lnTo>
                    <a:pt x="333" y="213"/>
                  </a:lnTo>
                  <a:lnTo>
                    <a:pt x="332" y="226"/>
                  </a:lnTo>
                  <a:lnTo>
                    <a:pt x="330" y="239"/>
                  </a:lnTo>
                  <a:lnTo>
                    <a:pt x="328" y="251"/>
                  </a:lnTo>
                  <a:lnTo>
                    <a:pt x="326" y="263"/>
                  </a:lnTo>
                  <a:lnTo>
                    <a:pt x="323" y="274"/>
                  </a:lnTo>
                  <a:lnTo>
                    <a:pt x="318" y="285"/>
                  </a:lnTo>
                  <a:lnTo>
                    <a:pt x="315" y="295"/>
                  </a:lnTo>
                  <a:lnTo>
                    <a:pt x="310" y="304"/>
                  </a:lnTo>
                  <a:lnTo>
                    <a:pt x="305" y="312"/>
                  </a:lnTo>
                  <a:lnTo>
                    <a:pt x="300" y="321"/>
                  </a:lnTo>
                  <a:lnTo>
                    <a:pt x="293" y="329"/>
                  </a:lnTo>
                  <a:lnTo>
                    <a:pt x="287" y="336"/>
                  </a:lnTo>
                  <a:lnTo>
                    <a:pt x="280" y="343"/>
                  </a:lnTo>
                  <a:lnTo>
                    <a:pt x="272" y="348"/>
                  </a:lnTo>
                  <a:lnTo>
                    <a:pt x="265" y="355"/>
                  </a:lnTo>
                  <a:lnTo>
                    <a:pt x="257" y="359"/>
                  </a:lnTo>
                  <a:lnTo>
                    <a:pt x="249" y="365"/>
                  </a:lnTo>
                  <a:lnTo>
                    <a:pt x="241" y="369"/>
                  </a:lnTo>
                  <a:lnTo>
                    <a:pt x="232" y="374"/>
                  </a:lnTo>
                  <a:lnTo>
                    <a:pt x="222" y="377"/>
                  </a:lnTo>
                  <a:lnTo>
                    <a:pt x="213" y="380"/>
                  </a:lnTo>
                  <a:lnTo>
                    <a:pt x="203" y="382"/>
                  </a:lnTo>
                  <a:lnTo>
                    <a:pt x="194" y="386"/>
                  </a:lnTo>
                  <a:lnTo>
                    <a:pt x="183" y="388"/>
                  </a:lnTo>
                  <a:lnTo>
                    <a:pt x="173" y="389"/>
                  </a:lnTo>
                  <a:lnTo>
                    <a:pt x="162" y="391"/>
                  </a:lnTo>
                  <a:lnTo>
                    <a:pt x="152" y="392"/>
                  </a:lnTo>
                  <a:lnTo>
                    <a:pt x="141" y="392"/>
                  </a:lnTo>
                  <a:lnTo>
                    <a:pt x="130" y="393"/>
                  </a:lnTo>
                  <a:lnTo>
                    <a:pt x="119" y="393"/>
                  </a:lnTo>
                  <a:lnTo>
                    <a:pt x="108" y="393"/>
                  </a:lnTo>
                  <a:lnTo>
                    <a:pt x="0" y="393"/>
                  </a:lnTo>
                  <a:close/>
                  <a:moveTo>
                    <a:pt x="79" y="63"/>
                  </a:moveTo>
                  <a:lnTo>
                    <a:pt x="124" y="63"/>
                  </a:lnTo>
                  <a:lnTo>
                    <a:pt x="124" y="63"/>
                  </a:lnTo>
                  <a:lnTo>
                    <a:pt x="129" y="64"/>
                  </a:lnTo>
                  <a:lnTo>
                    <a:pt x="136" y="64"/>
                  </a:lnTo>
                  <a:lnTo>
                    <a:pt x="141" y="65"/>
                  </a:lnTo>
                  <a:lnTo>
                    <a:pt x="148" y="66"/>
                  </a:lnTo>
                  <a:lnTo>
                    <a:pt x="153" y="67"/>
                  </a:lnTo>
                  <a:lnTo>
                    <a:pt x="160" y="68"/>
                  </a:lnTo>
                  <a:lnTo>
                    <a:pt x="165" y="70"/>
                  </a:lnTo>
                  <a:lnTo>
                    <a:pt x="171" y="73"/>
                  </a:lnTo>
                  <a:lnTo>
                    <a:pt x="176" y="75"/>
                  </a:lnTo>
                  <a:lnTo>
                    <a:pt x="182" y="77"/>
                  </a:lnTo>
                  <a:lnTo>
                    <a:pt x="187" y="80"/>
                  </a:lnTo>
                  <a:lnTo>
                    <a:pt x="193" y="84"/>
                  </a:lnTo>
                  <a:lnTo>
                    <a:pt x="198" y="87"/>
                  </a:lnTo>
                  <a:lnTo>
                    <a:pt x="202" y="90"/>
                  </a:lnTo>
                  <a:lnTo>
                    <a:pt x="207" y="94"/>
                  </a:lnTo>
                  <a:lnTo>
                    <a:pt x="212" y="98"/>
                  </a:lnTo>
                  <a:lnTo>
                    <a:pt x="216" y="102"/>
                  </a:lnTo>
                  <a:lnTo>
                    <a:pt x="220" y="108"/>
                  </a:lnTo>
                  <a:lnTo>
                    <a:pt x="224" y="112"/>
                  </a:lnTo>
                  <a:lnTo>
                    <a:pt x="228" y="117"/>
                  </a:lnTo>
                  <a:lnTo>
                    <a:pt x="231" y="123"/>
                  </a:lnTo>
                  <a:lnTo>
                    <a:pt x="234" y="128"/>
                  </a:lnTo>
                  <a:lnTo>
                    <a:pt x="237" y="134"/>
                  </a:lnTo>
                  <a:lnTo>
                    <a:pt x="241" y="140"/>
                  </a:lnTo>
                  <a:lnTo>
                    <a:pt x="243" y="147"/>
                  </a:lnTo>
                  <a:lnTo>
                    <a:pt x="245" y="154"/>
                  </a:lnTo>
                  <a:lnTo>
                    <a:pt x="247" y="160"/>
                  </a:lnTo>
                  <a:lnTo>
                    <a:pt x="248" y="168"/>
                  </a:lnTo>
                  <a:lnTo>
                    <a:pt x="249" y="174"/>
                  </a:lnTo>
                  <a:lnTo>
                    <a:pt x="251" y="182"/>
                  </a:lnTo>
                  <a:lnTo>
                    <a:pt x="251" y="190"/>
                  </a:lnTo>
                  <a:lnTo>
                    <a:pt x="252" y="197"/>
                  </a:lnTo>
                  <a:lnTo>
                    <a:pt x="252" y="197"/>
                  </a:lnTo>
                  <a:lnTo>
                    <a:pt x="251" y="206"/>
                  </a:lnTo>
                  <a:lnTo>
                    <a:pt x="251" y="214"/>
                  </a:lnTo>
                  <a:lnTo>
                    <a:pt x="249" y="220"/>
                  </a:lnTo>
                  <a:lnTo>
                    <a:pt x="248" y="228"/>
                  </a:lnTo>
                  <a:lnTo>
                    <a:pt x="247" y="235"/>
                  </a:lnTo>
                  <a:lnTo>
                    <a:pt x="245" y="241"/>
                  </a:lnTo>
                  <a:lnTo>
                    <a:pt x="243" y="248"/>
                  </a:lnTo>
                  <a:lnTo>
                    <a:pt x="241" y="254"/>
                  </a:lnTo>
                  <a:lnTo>
                    <a:pt x="237" y="261"/>
                  </a:lnTo>
                  <a:lnTo>
                    <a:pt x="234" y="266"/>
                  </a:lnTo>
                  <a:lnTo>
                    <a:pt x="231" y="272"/>
                  </a:lnTo>
                  <a:lnTo>
                    <a:pt x="228" y="277"/>
                  </a:lnTo>
                  <a:lnTo>
                    <a:pt x="224" y="283"/>
                  </a:lnTo>
                  <a:lnTo>
                    <a:pt x="220" y="288"/>
                  </a:lnTo>
                  <a:lnTo>
                    <a:pt x="216" y="293"/>
                  </a:lnTo>
                  <a:lnTo>
                    <a:pt x="212" y="297"/>
                  </a:lnTo>
                  <a:lnTo>
                    <a:pt x="207" y="301"/>
                  </a:lnTo>
                  <a:lnTo>
                    <a:pt x="202" y="305"/>
                  </a:lnTo>
                  <a:lnTo>
                    <a:pt x="198" y="309"/>
                  </a:lnTo>
                  <a:lnTo>
                    <a:pt x="193" y="312"/>
                  </a:lnTo>
                  <a:lnTo>
                    <a:pt x="187" y="316"/>
                  </a:lnTo>
                  <a:lnTo>
                    <a:pt x="182" y="318"/>
                  </a:lnTo>
                  <a:lnTo>
                    <a:pt x="176" y="321"/>
                  </a:lnTo>
                  <a:lnTo>
                    <a:pt x="171" y="323"/>
                  </a:lnTo>
                  <a:lnTo>
                    <a:pt x="165" y="325"/>
                  </a:lnTo>
                  <a:lnTo>
                    <a:pt x="160" y="328"/>
                  </a:lnTo>
                  <a:lnTo>
                    <a:pt x="153" y="329"/>
                  </a:lnTo>
                  <a:lnTo>
                    <a:pt x="148" y="330"/>
                  </a:lnTo>
                  <a:lnTo>
                    <a:pt x="141" y="331"/>
                  </a:lnTo>
                  <a:lnTo>
                    <a:pt x="136" y="332"/>
                  </a:lnTo>
                  <a:lnTo>
                    <a:pt x="129" y="332"/>
                  </a:lnTo>
                  <a:lnTo>
                    <a:pt x="124" y="332"/>
                  </a:lnTo>
                  <a:lnTo>
                    <a:pt x="79" y="332"/>
                  </a:lnTo>
                  <a:lnTo>
                    <a:pt x="79" y="6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8" name="Google Shape;118;p29"/>
            <p:cNvSpPr/>
            <p:nvPr/>
          </p:nvSpPr>
          <p:spPr>
            <a:xfrm>
              <a:off x="5401" y="734"/>
              <a:ext cx="71" cy="120"/>
            </a:xfrm>
            <a:custGeom>
              <a:avLst/>
              <a:gdLst/>
              <a:ahLst/>
              <a:cxnLst/>
              <a:rect l="l" t="t" r="r" b="b"/>
              <a:pathLst>
                <a:path w="231" h="393" extrusionOk="0">
                  <a:moveTo>
                    <a:pt x="0" y="393"/>
                  </a:moveTo>
                  <a:lnTo>
                    <a:pt x="0" y="107"/>
                  </a:lnTo>
                  <a:lnTo>
                    <a:pt x="0" y="0"/>
                  </a:lnTo>
                  <a:lnTo>
                    <a:pt x="79" y="0"/>
                  </a:lnTo>
                  <a:lnTo>
                    <a:pt x="79" y="288"/>
                  </a:lnTo>
                  <a:lnTo>
                    <a:pt x="79" y="332"/>
                  </a:lnTo>
                  <a:lnTo>
                    <a:pt x="231" y="332"/>
                  </a:lnTo>
                  <a:lnTo>
                    <a:pt x="231"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9" name="Google Shape;119;p29"/>
            <p:cNvSpPr/>
            <p:nvPr/>
          </p:nvSpPr>
          <p:spPr>
            <a:xfrm>
              <a:off x="4876" y="255"/>
              <a:ext cx="726" cy="559"/>
            </a:xfrm>
            <a:custGeom>
              <a:avLst/>
              <a:gdLst/>
              <a:ahLst/>
              <a:cxnLst/>
              <a:rect l="l" t="t" r="r" b="b"/>
              <a:pathLst>
                <a:path w="2350" h="1810" extrusionOk="0">
                  <a:moveTo>
                    <a:pt x="642" y="1810"/>
                  </a:moveTo>
                  <a:lnTo>
                    <a:pt x="1285" y="1165"/>
                  </a:lnTo>
                  <a:lnTo>
                    <a:pt x="1828" y="1165"/>
                  </a:lnTo>
                  <a:lnTo>
                    <a:pt x="2350" y="647"/>
                  </a:lnTo>
                  <a:lnTo>
                    <a:pt x="1715" y="647"/>
                  </a:lnTo>
                  <a:lnTo>
                    <a:pt x="1715" y="0"/>
                  </a:lnTo>
                  <a:lnTo>
                    <a:pt x="1072" y="645"/>
                  </a:lnTo>
                  <a:lnTo>
                    <a:pt x="523" y="645"/>
                  </a:lnTo>
                  <a:lnTo>
                    <a:pt x="0" y="1165"/>
                  </a:lnTo>
                  <a:lnTo>
                    <a:pt x="642" y="1165"/>
                  </a:lnTo>
                  <a:lnTo>
                    <a:pt x="642" y="1810"/>
                  </a:lnTo>
                  <a:close/>
                  <a:moveTo>
                    <a:pt x="774" y="1493"/>
                  </a:moveTo>
                  <a:lnTo>
                    <a:pt x="1100" y="1165"/>
                  </a:lnTo>
                  <a:lnTo>
                    <a:pt x="774" y="1165"/>
                  </a:lnTo>
                  <a:lnTo>
                    <a:pt x="774" y="1493"/>
                  </a:lnTo>
                  <a:close/>
                  <a:moveTo>
                    <a:pt x="681" y="1036"/>
                  </a:moveTo>
                  <a:lnTo>
                    <a:pt x="941" y="777"/>
                  </a:lnTo>
                  <a:lnTo>
                    <a:pt x="576" y="777"/>
                  </a:lnTo>
                  <a:lnTo>
                    <a:pt x="314" y="1036"/>
                  </a:lnTo>
                  <a:lnTo>
                    <a:pt x="681" y="1036"/>
                  </a:lnTo>
                  <a:close/>
                  <a:moveTo>
                    <a:pt x="1582" y="645"/>
                  </a:moveTo>
                  <a:lnTo>
                    <a:pt x="1582" y="317"/>
                  </a:lnTo>
                  <a:lnTo>
                    <a:pt x="1253" y="647"/>
                  </a:lnTo>
                  <a:lnTo>
                    <a:pt x="1253" y="647"/>
                  </a:lnTo>
                  <a:lnTo>
                    <a:pt x="1253" y="647"/>
                  </a:lnTo>
                  <a:lnTo>
                    <a:pt x="1256" y="647"/>
                  </a:lnTo>
                  <a:lnTo>
                    <a:pt x="1261" y="647"/>
                  </a:lnTo>
                  <a:lnTo>
                    <a:pt x="1266" y="647"/>
                  </a:lnTo>
                  <a:lnTo>
                    <a:pt x="1274" y="647"/>
                  </a:lnTo>
                  <a:lnTo>
                    <a:pt x="1283" y="647"/>
                  </a:lnTo>
                  <a:lnTo>
                    <a:pt x="1292" y="647"/>
                  </a:lnTo>
                  <a:lnTo>
                    <a:pt x="1304" y="647"/>
                  </a:lnTo>
                  <a:lnTo>
                    <a:pt x="1317" y="647"/>
                  </a:lnTo>
                  <a:lnTo>
                    <a:pt x="1329" y="647"/>
                  </a:lnTo>
                  <a:lnTo>
                    <a:pt x="1343" y="647"/>
                  </a:lnTo>
                  <a:lnTo>
                    <a:pt x="1357" y="647"/>
                  </a:lnTo>
                  <a:lnTo>
                    <a:pt x="1371" y="647"/>
                  </a:lnTo>
                  <a:lnTo>
                    <a:pt x="1387" y="647"/>
                  </a:lnTo>
                  <a:lnTo>
                    <a:pt x="1402" y="647"/>
                  </a:lnTo>
                  <a:lnTo>
                    <a:pt x="1417" y="646"/>
                  </a:lnTo>
                  <a:lnTo>
                    <a:pt x="1433" y="646"/>
                  </a:lnTo>
                  <a:lnTo>
                    <a:pt x="1448" y="646"/>
                  </a:lnTo>
                  <a:lnTo>
                    <a:pt x="1463" y="646"/>
                  </a:lnTo>
                  <a:lnTo>
                    <a:pt x="1477" y="646"/>
                  </a:lnTo>
                  <a:lnTo>
                    <a:pt x="1492" y="646"/>
                  </a:lnTo>
                  <a:lnTo>
                    <a:pt x="1506" y="646"/>
                  </a:lnTo>
                  <a:lnTo>
                    <a:pt x="1518" y="646"/>
                  </a:lnTo>
                  <a:lnTo>
                    <a:pt x="1530" y="646"/>
                  </a:lnTo>
                  <a:lnTo>
                    <a:pt x="1542" y="646"/>
                  </a:lnTo>
                  <a:lnTo>
                    <a:pt x="1552" y="646"/>
                  </a:lnTo>
                  <a:lnTo>
                    <a:pt x="1561" y="646"/>
                  </a:lnTo>
                  <a:lnTo>
                    <a:pt x="1568" y="646"/>
                  </a:lnTo>
                  <a:lnTo>
                    <a:pt x="1574" y="646"/>
                  </a:lnTo>
                  <a:lnTo>
                    <a:pt x="1578" y="646"/>
                  </a:lnTo>
                  <a:lnTo>
                    <a:pt x="1581" y="646"/>
                  </a:lnTo>
                  <a:lnTo>
                    <a:pt x="1582" y="645"/>
                  </a:lnTo>
                  <a:close/>
                  <a:moveTo>
                    <a:pt x="1774" y="1036"/>
                  </a:moveTo>
                  <a:lnTo>
                    <a:pt x="2036" y="777"/>
                  </a:lnTo>
                  <a:lnTo>
                    <a:pt x="1670" y="777"/>
                  </a:lnTo>
                  <a:lnTo>
                    <a:pt x="1408" y="1036"/>
                  </a:lnTo>
                  <a:lnTo>
                    <a:pt x="1774" y="1036"/>
                  </a:lnTo>
                  <a:close/>
                  <a:moveTo>
                    <a:pt x="1228" y="1036"/>
                  </a:moveTo>
                  <a:lnTo>
                    <a:pt x="1488" y="777"/>
                  </a:lnTo>
                  <a:lnTo>
                    <a:pt x="1125" y="777"/>
                  </a:lnTo>
                  <a:lnTo>
                    <a:pt x="864" y="1036"/>
                  </a:lnTo>
                  <a:lnTo>
                    <a:pt x="1228" y="1036"/>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0" name="Google Shape;120;p29"/>
            <p:cNvSpPr/>
            <p:nvPr/>
          </p:nvSpPr>
          <p:spPr>
            <a:xfrm>
              <a:off x="5491" y="734"/>
              <a:ext cx="102" cy="120"/>
            </a:xfrm>
            <a:custGeom>
              <a:avLst/>
              <a:gdLst/>
              <a:ahLst/>
              <a:cxnLst/>
              <a:rect l="l" t="t" r="r" b="b"/>
              <a:pathLst>
                <a:path w="326" h="393" extrusionOk="0">
                  <a:moveTo>
                    <a:pt x="79" y="63"/>
                  </a:moveTo>
                  <a:lnTo>
                    <a:pt x="139" y="63"/>
                  </a:lnTo>
                  <a:lnTo>
                    <a:pt x="139" y="63"/>
                  </a:lnTo>
                  <a:lnTo>
                    <a:pt x="140" y="64"/>
                  </a:lnTo>
                  <a:lnTo>
                    <a:pt x="141" y="64"/>
                  </a:lnTo>
                  <a:lnTo>
                    <a:pt x="142" y="64"/>
                  </a:lnTo>
                  <a:lnTo>
                    <a:pt x="144" y="64"/>
                  </a:lnTo>
                  <a:lnTo>
                    <a:pt x="146" y="64"/>
                  </a:lnTo>
                  <a:lnTo>
                    <a:pt x="150" y="64"/>
                  </a:lnTo>
                  <a:lnTo>
                    <a:pt x="152" y="65"/>
                  </a:lnTo>
                  <a:lnTo>
                    <a:pt x="155" y="65"/>
                  </a:lnTo>
                  <a:lnTo>
                    <a:pt x="157" y="65"/>
                  </a:lnTo>
                  <a:lnTo>
                    <a:pt x="161" y="66"/>
                  </a:lnTo>
                  <a:lnTo>
                    <a:pt x="164" y="67"/>
                  </a:lnTo>
                  <a:lnTo>
                    <a:pt x="168" y="68"/>
                  </a:lnTo>
                  <a:lnTo>
                    <a:pt x="172" y="69"/>
                  </a:lnTo>
                  <a:lnTo>
                    <a:pt x="175" y="70"/>
                  </a:lnTo>
                  <a:lnTo>
                    <a:pt x="178" y="71"/>
                  </a:lnTo>
                  <a:lnTo>
                    <a:pt x="182" y="73"/>
                  </a:lnTo>
                  <a:lnTo>
                    <a:pt x="186" y="75"/>
                  </a:lnTo>
                  <a:lnTo>
                    <a:pt x="189" y="77"/>
                  </a:lnTo>
                  <a:lnTo>
                    <a:pt x="192" y="79"/>
                  </a:lnTo>
                  <a:lnTo>
                    <a:pt x="196" y="81"/>
                  </a:lnTo>
                  <a:lnTo>
                    <a:pt x="199" y="84"/>
                  </a:lnTo>
                  <a:lnTo>
                    <a:pt x="201" y="86"/>
                  </a:lnTo>
                  <a:lnTo>
                    <a:pt x="205" y="89"/>
                  </a:lnTo>
                  <a:lnTo>
                    <a:pt x="207" y="92"/>
                  </a:lnTo>
                  <a:lnTo>
                    <a:pt x="210" y="96"/>
                  </a:lnTo>
                  <a:lnTo>
                    <a:pt x="212" y="100"/>
                  </a:lnTo>
                  <a:lnTo>
                    <a:pt x="213" y="103"/>
                  </a:lnTo>
                  <a:lnTo>
                    <a:pt x="215" y="108"/>
                  </a:lnTo>
                  <a:lnTo>
                    <a:pt x="217" y="112"/>
                  </a:lnTo>
                  <a:lnTo>
                    <a:pt x="218" y="117"/>
                  </a:lnTo>
                  <a:lnTo>
                    <a:pt x="218" y="122"/>
                  </a:lnTo>
                  <a:lnTo>
                    <a:pt x="219" y="127"/>
                  </a:lnTo>
                  <a:lnTo>
                    <a:pt x="219" y="127"/>
                  </a:lnTo>
                  <a:lnTo>
                    <a:pt x="218" y="133"/>
                  </a:lnTo>
                  <a:lnTo>
                    <a:pt x="218" y="138"/>
                  </a:lnTo>
                  <a:lnTo>
                    <a:pt x="217" y="143"/>
                  </a:lnTo>
                  <a:lnTo>
                    <a:pt x="215" y="147"/>
                  </a:lnTo>
                  <a:lnTo>
                    <a:pt x="213" y="151"/>
                  </a:lnTo>
                  <a:lnTo>
                    <a:pt x="211" y="155"/>
                  </a:lnTo>
                  <a:lnTo>
                    <a:pt x="209" y="158"/>
                  </a:lnTo>
                  <a:lnTo>
                    <a:pt x="207" y="161"/>
                  </a:lnTo>
                  <a:lnTo>
                    <a:pt x="205" y="165"/>
                  </a:lnTo>
                  <a:lnTo>
                    <a:pt x="201" y="168"/>
                  </a:lnTo>
                  <a:lnTo>
                    <a:pt x="199" y="170"/>
                  </a:lnTo>
                  <a:lnTo>
                    <a:pt x="196" y="172"/>
                  </a:lnTo>
                  <a:lnTo>
                    <a:pt x="192" y="174"/>
                  </a:lnTo>
                  <a:lnTo>
                    <a:pt x="189" y="175"/>
                  </a:lnTo>
                  <a:lnTo>
                    <a:pt x="186" y="178"/>
                  </a:lnTo>
                  <a:lnTo>
                    <a:pt x="183" y="179"/>
                  </a:lnTo>
                  <a:lnTo>
                    <a:pt x="179" y="181"/>
                  </a:lnTo>
                  <a:lnTo>
                    <a:pt x="175" y="182"/>
                  </a:lnTo>
                  <a:lnTo>
                    <a:pt x="172" y="183"/>
                  </a:lnTo>
                  <a:lnTo>
                    <a:pt x="168" y="183"/>
                  </a:lnTo>
                  <a:lnTo>
                    <a:pt x="165" y="184"/>
                  </a:lnTo>
                  <a:lnTo>
                    <a:pt x="162" y="185"/>
                  </a:lnTo>
                  <a:lnTo>
                    <a:pt x="159" y="185"/>
                  </a:lnTo>
                  <a:lnTo>
                    <a:pt x="155" y="186"/>
                  </a:lnTo>
                  <a:lnTo>
                    <a:pt x="153" y="186"/>
                  </a:lnTo>
                  <a:lnTo>
                    <a:pt x="150" y="186"/>
                  </a:lnTo>
                  <a:lnTo>
                    <a:pt x="148" y="186"/>
                  </a:lnTo>
                  <a:lnTo>
                    <a:pt x="145" y="186"/>
                  </a:lnTo>
                  <a:lnTo>
                    <a:pt x="143" y="186"/>
                  </a:lnTo>
                  <a:lnTo>
                    <a:pt x="141" y="186"/>
                  </a:lnTo>
                  <a:lnTo>
                    <a:pt x="140" y="186"/>
                  </a:lnTo>
                  <a:lnTo>
                    <a:pt x="139" y="186"/>
                  </a:lnTo>
                  <a:lnTo>
                    <a:pt x="79" y="186"/>
                  </a:lnTo>
                  <a:lnTo>
                    <a:pt x="79" y="63"/>
                  </a:lnTo>
                  <a:close/>
                  <a:moveTo>
                    <a:pt x="0" y="393"/>
                  </a:moveTo>
                  <a:lnTo>
                    <a:pt x="0" y="107"/>
                  </a:lnTo>
                  <a:lnTo>
                    <a:pt x="0" y="0"/>
                  </a:lnTo>
                  <a:lnTo>
                    <a:pt x="138" y="0"/>
                  </a:lnTo>
                  <a:lnTo>
                    <a:pt x="138" y="0"/>
                  </a:lnTo>
                  <a:lnTo>
                    <a:pt x="140" y="1"/>
                  </a:lnTo>
                  <a:lnTo>
                    <a:pt x="143" y="1"/>
                  </a:lnTo>
                  <a:lnTo>
                    <a:pt x="146" y="1"/>
                  </a:lnTo>
                  <a:lnTo>
                    <a:pt x="151" y="1"/>
                  </a:lnTo>
                  <a:lnTo>
                    <a:pt x="155" y="1"/>
                  </a:lnTo>
                  <a:lnTo>
                    <a:pt x="161" y="3"/>
                  </a:lnTo>
                  <a:lnTo>
                    <a:pt x="166" y="3"/>
                  </a:lnTo>
                  <a:lnTo>
                    <a:pt x="172" y="4"/>
                  </a:lnTo>
                  <a:lnTo>
                    <a:pt x="178" y="5"/>
                  </a:lnTo>
                  <a:lnTo>
                    <a:pt x="185" y="6"/>
                  </a:lnTo>
                  <a:lnTo>
                    <a:pt x="191" y="7"/>
                  </a:lnTo>
                  <a:lnTo>
                    <a:pt x="198" y="8"/>
                  </a:lnTo>
                  <a:lnTo>
                    <a:pt x="205" y="10"/>
                  </a:lnTo>
                  <a:lnTo>
                    <a:pt x="212" y="12"/>
                  </a:lnTo>
                  <a:lnTo>
                    <a:pt x="219" y="15"/>
                  </a:lnTo>
                  <a:lnTo>
                    <a:pt x="226" y="18"/>
                  </a:lnTo>
                  <a:lnTo>
                    <a:pt x="233" y="21"/>
                  </a:lnTo>
                  <a:lnTo>
                    <a:pt x="240" y="24"/>
                  </a:lnTo>
                  <a:lnTo>
                    <a:pt x="246" y="28"/>
                  </a:lnTo>
                  <a:lnTo>
                    <a:pt x="253" y="32"/>
                  </a:lnTo>
                  <a:lnTo>
                    <a:pt x="259" y="38"/>
                  </a:lnTo>
                  <a:lnTo>
                    <a:pt x="266" y="43"/>
                  </a:lnTo>
                  <a:lnTo>
                    <a:pt x="271" y="48"/>
                  </a:lnTo>
                  <a:lnTo>
                    <a:pt x="276" y="54"/>
                  </a:lnTo>
                  <a:lnTo>
                    <a:pt x="281" y="62"/>
                  </a:lnTo>
                  <a:lnTo>
                    <a:pt x="285" y="68"/>
                  </a:lnTo>
                  <a:lnTo>
                    <a:pt x="289" y="76"/>
                  </a:lnTo>
                  <a:lnTo>
                    <a:pt x="292" y="85"/>
                  </a:lnTo>
                  <a:lnTo>
                    <a:pt x="295" y="93"/>
                  </a:lnTo>
                  <a:lnTo>
                    <a:pt x="298" y="103"/>
                  </a:lnTo>
                  <a:lnTo>
                    <a:pt x="299" y="113"/>
                  </a:lnTo>
                  <a:lnTo>
                    <a:pt x="300" y="124"/>
                  </a:lnTo>
                  <a:lnTo>
                    <a:pt x="300" y="124"/>
                  </a:lnTo>
                  <a:lnTo>
                    <a:pt x="299" y="130"/>
                  </a:lnTo>
                  <a:lnTo>
                    <a:pt x="299" y="134"/>
                  </a:lnTo>
                  <a:lnTo>
                    <a:pt x="298" y="138"/>
                  </a:lnTo>
                  <a:lnTo>
                    <a:pt x="298" y="143"/>
                  </a:lnTo>
                  <a:lnTo>
                    <a:pt x="295" y="147"/>
                  </a:lnTo>
                  <a:lnTo>
                    <a:pt x="294" y="151"/>
                  </a:lnTo>
                  <a:lnTo>
                    <a:pt x="293" y="156"/>
                  </a:lnTo>
                  <a:lnTo>
                    <a:pt x="291" y="159"/>
                  </a:lnTo>
                  <a:lnTo>
                    <a:pt x="289" y="163"/>
                  </a:lnTo>
                  <a:lnTo>
                    <a:pt x="287" y="167"/>
                  </a:lnTo>
                  <a:lnTo>
                    <a:pt x="284" y="171"/>
                  </a:lnTo>
                  <a:lnTo>
                    <a:pt x="282" y="174"/>
                  </a:lnTo>
                  <a:lnTo>
                    <a:pt x="279" y="178"/>
                  </a:lnTo>
                  <a:lnTo>
                    <a:pt x="277" y="181"/>
                  </a:lnTo>
                  <a:lnTo>
                    <a:pt x="273" y="184"/>
                  </a:lnTo>
                  <a:lnTo>
                    <a:pt x="271" y="188"/>
                  </a:lnTo>
                  <a:lnTo>
                    <a:pt x="268" y="190"/>
                  </a:lnTo>
                  <a:lnTo>
                    <a:pt x="265" y="193"/>
                  </a:lnTo>
                  <a:lnTo>
                    <a:pt x="261" y="195"/>
                  </a:lnTo>
                  <a:lnTo>
                    <a:pt x="258" y="198"/>
                  </a:lnTo>
                  <a:lnTo>
                    <a:pt x="255" y="201"/>
                  </a:lnTo>
                  <a:lnTo>
                    <a:pt x="252" y="203"/>
                  </a:lnTo>
                  <a:lnTo>
                    <a:pt x="248" y="205"/>
                  </a:lnTo>
                  <a:lnTo>
                    <a:pt x="245" y="207"/>
                  </a:lnTo>
                  <a:lnTo>
                    <a:pt x="242" y="209"/>
                  </a:lnTo>
                  <a:lnTo>
                    <a:pt x="238" y="211"/>
                  </a:lnTo>
                  <a:lnTo>
                    <a:pt x="235" y="213"/>
                  </a:lnTo>
                  <a:lnTo>
                    <a:pt x="232" y="214"/>
                  </a:lnTo>
                  <a:lnTo>
                    <a:pt x="229" y="215"/>
                  </a:lnTo>
                  <a:lnTo>
                    <a:pt x="225" y="217"/>
                  </a:lnTo>
                  <a:lnTo>
                    <a:pt x="222" y="218"/>
                  </a:lnTo>
                  <a:lnTo>
                    <a:pt x="220" y="218"/>
                  </a:lnTo>
                  <a:lnTo>
                    <a:pt x="220" y="218"/>
                  </a:lnTo>
                  <a:lnTo>
                    <a:pt x="220" y="219"/>
                  </a:lnTo>
                  <a:lnTo>
                    <a:pt x="221" y="219"/>
                  </a:lnTo>
                  <a:lnTo>
                    <a:pt x="221" y="219"/>
                  </a:lnTo>
                  <a:lnTo>
                    <a:pt x="222" y="219"/>
                  </a:lnTo>
                  <a:lnTo>
                    <a:pt x="223" y="219"/>
                  </a:lnTo>
                  <a:lnTo>
                    <a:pt x="224" y="219"/>
                  </a:lnTo>
                  <a:lnTo>
                    <a:pt x="225" y="219"/>
                  </a:lnTo>
                  <a:lnTo>
                    <a:pt x="226" y="220"/>
                  </a:lnTo>
                  <a:lnTo>
                    <a:pt x="227" y="220"/>
                  </a:lnTo>
                  <a:lnTo>
                    <a:pt x="229" y="220"/>
                  </a:lnTo>
                  <a:lnTo>
                    <a:pt x="230" y="220"/>
                  </a:lnTo>
                  <a:lnTo>
                    <a:pt x="231" y="221"/>
                  </a:lnTo>
                  <a:lnTo>
                    <a:pt x="232" y="221"/>
                  </a:lnTo>
                  <a:lnTo>
                    <a:pt x="233" y="223"/>
                  </a:lnTo>
                  <a:lnTo>
                    <a:pt x="234" y="223"/>
                  </a:lnTo>
                  <a:lnTo>
                    <a:pt x="236" y="224"/>
                  </a:lnTo>
                  <a:lnTo>
                    <a:pt x="237" y="225"/>
                  </a:lnTo>
                  <a:lnTo>
                    <a:pt x="238" y="226"/>
                  </a:lnTo>
                  <a:lnTo>
                    <a:pt x="240" y="227"/>
                  </a:lnTo>
                  <a:lnTo>
                    <a:pt x="242" y="228"/>
                  </a:lnTo>
                  <a:lnTo>
                    <a:pt x="243" y="229"/>
                  </a:lnTo>
                  <a:lnTo>
                    <a:pt x="244" y="230"/>
                  </a:lnTo>
                  <a:lnTo>
                    <a:pt x="245" y="231"/>
                  </a:lnTo>
                  <a:lnTo>
                    <a:pt x="247" y="234"/>
                  </a:lnTo>
                  <a:lnTo>
                    <a:pt x="248" y="235"/>
                  </a:lnTo>
                  <a:lnTo>
                    <a:pt x="249" y="237"/>
                  </a:lnTo>
                  <a:lnTo>
                    <a:pt x="252" y="239"/>
                  </a:lnTo>
                  <a:lnTo>
                    <a:pt x="253" y="241"/>
                  </a:lnTo>
                  <a:lnTo>
                    <a:pt x="255" y="243"/>
                  </a:lnTo>
                  <a:lnTo>
                    <a:pt x="256" y="246"/>
                  </a:lnTo>
                  <a:lnTo>
                    <a:pt x="257" y="249"/>
                  </a:lnTo>
                  <a:lnTo>
                    <a:pt x="259" y="251"/>
                  </a:lnTo>
                  <a:lnTo>
                    <a:pt x="326" y="393"/>
                  </a:lnTo>
                  <a:lnTo>
                    <a:pt x="238" y="393"/>
                  </a:lnTo>
                  <a:lnTo>
                    <a:pt x="187" y="282"/>
                  </a:lnTo>
                  <a:lnTo>
                    <a:pt x="187" y="282"/>
                  </a:lnTo>
                  <a:lnTo>
                    <a:pt x="186" y="279"/>
                  </a:lnTo>
                  <a:lnTo>
                    <a:pt x="185" y="277"/>
                  </a:lnTo>
                  <a:lnTo>
                    <a:pt x="184" y="275"/>
                  </a:lnTo>
                  <a:lnTo>
                    <a:pt x="183" y="274"/>
                  </a:lnTo>
                  <a:lnTo>
                    <a:pt x="182" y="272"/>
                  </a:lnTo>
                  <a:lnTo>
                    <a:pt x="180" y="270"/>
                  </a:lnTo>
                  <a:lnTo>
                    <a:pt x="179" y="269"/>
                  </a:lnTo>
                  <a:lnTo>
                    <a:pt x="178" y="266"/>
                  </a:lnTo>
                  <a:lnTo>
                    <a:pt x="177" y="265"/>
                  </a:lnTo>
                  <a:lnTo>
                    <a:pt x="176" y="263"/>
                  </a:lnTo>
                  <a:lnTo>
                    <a:pt x="175" y="262"/>
                  </a:lnTo>
                  <a:lnTo>
                    <a:pt x="174" y="261"/>
                  </a:lnTo>
                  <a:lnTo>
                    <a:pt x="173" y="260"/>
                  </a:lnTo>
                  <a:lnTo>
                    <a:pt x="171" y="259"/>
                  </a:lnTo>
                  <a:lnTo>
                    <a:pt x="169" y="258"/>
                  </a:lnTo>
                  <a:lnTo>
                    <a:pt x="168" y="256"/>
                  </a:lnTo>
                  <a:lnTo>
                    <a:pt x="166" y="255"/>
                  </a:lnTo>
                  <a:lnTo>
                    <a:pt x="165" y="254"/>
                  </a:lnTo>
                  <a:lnTo>
                    <a:pt x="163" y="254"/>
                  </a:lnTo>
                  <a:lnTo>
                    <a:pt x="162" y="253"/>
                  </a:lnTo>
                  <a:lnTo>
                    <a:pt x="160" y="252"/>
                  </a:lnTo>
                  <a:lnTo>
                    <a:pt x="159" y="252"/>
                  </a:lnTo>
                  <a:lnTo>
                    <a:pt x="156" y="251"/>
                  </a:lnTo>
                  <a:lnTo>
                    <a:pt x="154" y="251"/>
                  </a:lnTo>
                  <a:lnTo>
                    <a:pt x="152" y="251"/>
                  </a:lnTo>
                  <a:lnTo>
                    <a:pt x="150" y="250"/>
                  </a:lnTo>
                  <a:lnTo>
                    <a:pt x="148" y="250"/>
                  </a:lnTo>
                  <a:lnTo>
                    <a:pt x="145" y="250"/>
                  </a:lnTo>
                  <a:lnTo>
                    <a:pt x="143" y="250"/>
                  </a:lnTo>
                  <a:lnTo>
                    <a:pt x="140" y="250"/>
                  </a:lnTo>
                  <a:lnTo>
                    <a:pt x="138" y="250"/>
                  </a:lnTo>
                  <a:lnTo>
                    <a:pt x="136" y="249"/>
                  </a:lnTo>
                  <a:lnTo>
                    <a:pt x="79" y="249"/>
                  </a:lnTo>
                  <a:lnTo>
                    <a:pt x="79" y="393"/>
                  </a:lnTo>
                  <a:lnTo>
                    <a:pt x="0" y="393"/>
                  </a:lnTo>
                  <a:close/>
                </a:path>
              </a:pathLst>
            </a:custGeom>
            <a:solidFill>
              <a:srgbClr val="000000"/>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‹Nr.›</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jp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7.jp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9.jp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9.xml.rels><?xml version="1.0" encoding="UTF-8" standalone="yes"?>
<Relationships xmlns="http://schemas.openxmlformats.org/package/2006/relationships"><Relationship Id="rId8" Type="http://schemas.openxmlformats.org/officeDocument/2006/relationships/hyperlink" Target="https://doi.org/10.3390/rs3102148" TargetMode="External"/><Relationship Id="rId3" Type="http://schemas.openxmlformats.org/officeDocument/2006/relationships/image" Target="../media/image12.png"/><Relationship Id="rId7" Type="http://schemas.openxmlformats.org/officeDocument/2006/relationships/hyperlink" Target="https://doi.org/10.1080/27658511.2024.2307229" TargetMode="External"/><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hyperlink" Target="https://www.mpg.de/22341037/global-fire-monitoring-center" TargetMode="External"/><Relationship Id="rId5" Type="http://schemas.openxmlformats.org/officeDocument/2006/relationships/hyperlink" Target="https://doi.org/10.1088/1748-9326/aa94fe" TargetMode="External"/><Relationship Id="rId10" Type="http://schemas.openxmlformats.org/officeDocument/2006/relationships/hyperlink" Target="https://www.velotio.com/engineering-blog/spatial-data-analytics-the-what-why-and-how" TargetMode="External"/><Relationship Id="rId4" Type="http://schemas.openxmlformats.org/officeDocument/2006/relationships/image" Target="../media/image11.png"/><Relationship Id="rId9" Type="http://schemas.openxmlformats.org/officeDocument/2006/relationships/hyperlink" Target="https://earlywarning.usgs.gov/fews/product/865"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4.png"/><Relationship Id="rId11" Type="http://schemas.openxmlformats.org/officeDocument/2006/relationships/image" Target="../media/image10.png"/><Relationship Id="rId5" Type="http://schemas.openxmlformats.org/officeDocument/2006/relationships/image" Target="../media/image23.png"/><Relationship Id="rId10" Type="http://schemas.openxmlformats.org/officeDocument/2006/relationships/image" Target="../media/image9.png"/><Relationship Id="rId4" Type="http://schemas.openxmlformats.org/officeDocument/2006/relationships/image" Target="../media/image22.png"/><Relationship Id="rId9" Type="http://schemas.openxmlformats.org/officeDocument/2006/relationships/image" Target="../media/image26.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1.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5.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1"/>
          <p:cNvSpPr/>
          <p:nvPr/>
        </p:nvSpPr>
        <p:spPr>
          <a:xfrm>
            <a:off x="784614" y="283169"/>
            <a:ext cx="2418736" cy="1156274"/>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53" name="Google Shape;153;p1"/>
          <p:cNvSpPr txBox="1"/>
          <p:nvPr/>
        </p:nvSpPr>
        <p:spPr>
          <a:xfrm>
            <a:off x="1622838" y="2185490"/>
            <a:ext cx="9144000" cy="2768924"/>
          </a:xfrm>
          <a:prstGeom prst="rect">
            <a:avLst/>
          </a:prstGeom>
          <a:noFill/>
          <a:ln>
            <a:noFill/>
          </a:ln>
        </p:spPr>
        <p:txBody>
          <a:bodyPr spcFirstLastPara="1" wrap="square" lIns="91425" tIns="45700" rIns="91425" bIns="45700" anchor="ctr" anchorCtr="0">
            <a:normAutofit fontScale="97500"/>
          </a:bodyPr>
          <a:lstStyle/>
          <a:p>
            <a:pPr marL="0" marR="0" lvl="0" indent="0" algn="ctr" rtl="0">
              <a:lnSpc>
                <a:spcPct val="90000"/>
              </a:lnSpc>
              <a:spcBef>
                <a:spcPts val="0"/>
              </a:spcBef>
              <a:spcAft>
                <a:spcPts val="0"/>
              </a:spcAft>
              <a:buClr>
                <a:srgbClr val="1F4E79"/>
              </a:buClr>
              <a:buSzPct val="100000"/>
              <a:buFont typeface="Calibri"/>
              <a:buNone/>
            </a:pPr>
            <a:r>
              <a:rPr lang="en-GB" sz="3100" b="1" i="0" u="none" strike="noStrike" cap="none">
                <a:solidFill>
                  <a:srgbClr val="1F4E79"/>
                </a:solidFill>
                <a:latin typeface="Calibri"/>
                <a:ea typeface="Calibri"/>
                <a:cs typeface="Calibri"/>
                <a:sym typeface="Calibri"/>
              </a:rPr>
              <a:t> </a:t>
            </a:r>
            <a:r>
              <a:rPr lang="en-GB" sz="3700" b="1" i="0" u="none" strike="noStrike" cap="none">
                <a:solidFill>
                  <a:srgbClr val="1F4E79"/>
                </a:solidFill>
                <a:latin typeface="Calibri"/>
                <a:ea typeface="Calibri"/>
                <a:cs typeface="Calibri"/>
                <a:sym typeface="Calibri"/>
              </a:rPr>
              <a:t>EOCap4Africa</a:t>
            </a:r>
            <a:br>
              <a:rPr lang="en-GB" sz="3100" b="1" i="0" u="none" strike="noStrike" cap="none">
                <a:solidFill>
                  <a:srgbClr val="1F4E79"/>
                </a:solidFill>
                <a:latin typeface="Calibri"/>
                <a:ea typeface="Calibri"/>
                <a:cs typeface="Calibri"/>
                <a:sym typeface="Calibri"/>
              </a:rPr>
            </a:br>
            <a:br>
              <a:rPr lang="en-GB" sz="3100" b="1" i="0" u="none" strike="noStrike" cap="none">
                <a:solidFill>
                  <a:srgbClr val="1F4E79"/>
                </a:solidFill>
                <a:latin typeface="Calibri"/>
                <a:ea typeface="Calibri"/>
                <a:cs typeface="Calibri"/>
                <a:sym typeface="Calibri"/>
              </a:rPr>
            </a:br>
            <a:r>
              <a:rPr lang="en-GB" sz="3100" b="1">
                <a:solidFill>
                  <a:srgbClr val="1F4E79"/>
                </a:solidFill>
                <a:latin typeface="Calibri"/>
                <a:ea typeface="Calibri"/>
                <a:cs typeface="Calibri"/>
                <a:sym typeface="Calibri"/>
              </a:rPr>
              <a:t>4</a:t>
            </a:r>
            <a:r>
              <a:rPr lang="en-GB" sz="3100" b="1" i="0" u="none" strike="noStrike" cap="none">
                <a:solidFill>
                  <a:srgbClr val="1F4E79"/>
                </a:solidFill>
                <a:latin typeface="Calibri"/>
                <a:ea typeface="Calibri"/>
                <a:cs typeface="Calibri"/>
                <a:sym typeface="Calibri"/>
              </a:rPr>
              <a:t>	Potential and challenges of Spatial Data Analysis </a:t>
            </a:r>
            <a:br>
              <a:rPr lang="en-GB" sz="3200" b="0" i="0" u="none" strike="noStrike" cap="none">
                <a:solidFill>
                  <a:schemeClr val="dk1"/>
                </a:solidFill>
                <a:latin typeface="Calibri"/>
                <a:ea typeface="Calibri"/>
                <a:cs typeface="Calibri"/>
                <a:sym typeface="Calibri"/>
              </a:rPr>
            </a:br>
            <a:br>
              <a:rPr lang="en-GB" sz="1050" b="0" i="0" u="none" strike="noStrike" cap="none">
                <a:solidFill>
                  <a:schemeClr val="dk1"/>
                </a:solidFill>
                <a:latin typeface="Calibri"/>
                <a:ea typeface="Calibri"/>
                <a:cs typeface="Calibri"/>
                <a:sym typeface="Calibri"/>
              </a:rPr>
            </a:br>
            <a:endParaRPr sz="3600" b="1" i="0" u="none" strike="noStrike" cap="none">
              <a:solidFill>
                <a:srgbClr val="2E75B5"/>
              </a:solidFill>
              <a:latin typeface="Calibri"/>
              <a:ea typeface="Calibri"/>
              <a:cs typeface="Calibri"/>
              <a:sym typeface="Calibri"/>
            </a:endParaRPr>
          </a:p>
        </p:txBody>
      </p:sp>
      <p:cxnSp>
        <p:nvCxnSpPr>
          <p:cNvPr id="154" name="Google Shape;154;p1"/>
          <p:cNvCxnSpPr/>
          <p:nvPr/>
        </p:nvCxnSpPr>
        <p:spPr>
          <a:xfrm>
            <a:off x="1938954" y="5032143"/>
            <a:ext cx="8522208" cy="0"/>
          </a:xfrm>
          <a:prstGeom prst="straightConnector1">
            <a:avLst/>
          </a:prstGeom>
          <a:noFill/>
          <a:ln w="31750" cap="flat" cmpd="sng">
            <a:solidFill>
              <a:srgbClr val="1E4E79"/>
            </a:solidFill>
            <a:prstDash val="solid"/>
            <a:miter lim="800000"/>
            <a:headEnd type="none" w="sm" len="sm"/>
            <a:tailEnd type="none" w="sm" len="sm"/>
          </a:ln>
        </p:spPr>
      </p:cxnSp>
      <p:grpSp>
        <p:nvGrpSpPr>
          <p:cNvPr id="155" name="Google Shape;155;p1"/>
          <p:cNvGrpSpPr/>
          <p:nvPr/>
        </p:nvGrpSpPr>
        <p:grpSpPr>
          <a:xfrm>
            <a:off x="1098931" y="5326428"/>
            <a:ext cx="9855759" cy="749899"/>
            <a:chOff x="1098931" y="5326428"/>
            <a:chExt cx="9855759" cy="749899"/>
          </a:xfrm>
        </p:grpSpPr>
        <p:grpSp>
          <p:nvGrpSpPr>
            <p:cNvPr id="156" name="Google Shape;156;p1"/>
            <p:cNvGrpSpPr/>
            <p:nvPr/>
          </p:nvGrpSpPr>
          <p:grpSpPr>
            <a:xfrm>
              <a:off x="1098931" y="5340828"/>
              <a:ext cx="9082114" cy="735499"/>
              <a:chOff x="609597" y="5421223"/>
              <a:chExt cx="9082114" cy="735499"/>
            </a:xfrm>
          </p:grpSpPr>
          <p:pic>
            <p:nvPicPr>
              <p:cNvPr id="157" name="Google Shape;157;p1" descr="Ein Bild, das Text, Schrift, Grafiken, Screenshot enthält.&#10;&#10;Automatisch generierte Beschreibung"/>
              <p:cNvPicPr preferRelativeResize="0"/>
              <p:nvPr/>
            </p:nvPicPr>
            <p:blipFill rotWithShape="1">
              <a:blip r:embed="rId3">
                <a:alphaModFix/>
              </a:blip>
              <a:srcRect/>
              <a:stretch/>
            </p:blipFill>
            <p:spPr>
              <a:xfrm>
                <a:off x="609597" y="5436722"/>
                <a:ext cx="1644246" cy="720000"/>
              </a:xfrm>
              <a:prstGeom prst="rect">
                <a:avLst/>
              </a:prstGeom>
              <a:noFill/>
              <a:ln>
                <a:noFill/>
              </a:ln>
            </p:spPr>
          </p:pic>
          <p:pic>
            <p:nvPicPr>
              <p:cNvPr id="158" name="Google Shape;158;p1" descr="Ein Bild, das Schrift, Grafiken, Logo, Screenshot enthält.&#10;&#10;Automatisch generierte Beschreibung"/>
              <p:cNvPicPr preferRelativeResize="0"/>
              <p:nvPr/>
            </p:nvPicPr>
            <p:blipFill rotWithShape="1">
              <a:blip r:embed="rId4">
                <a:alphaModFix/>
              </a:blip>
              <a:srcRect/>
              <a:stretch/>
            </p:blipFill>
            <p:spPr>
              <a:xfrm>
                <a:off x="2445867" y="5436722"/>
                <a:ext cx="861328" cy="720000"/>
              </a:xfrm>
              <a:prstGeom prst="rect">
                <a:avLst/>
              </a:prstGeom>
              <a:noFill/>
              <a:ln>
                <a:noFill/>
              </a:ln>
            </p:spPr>
          </p:pic>
          <p:pic>
            <p:nvPicPr>
              <p:cNvPr id="159" name="Google Shape;159;p1" descr="Ein Bild, das Schwarz, Dunkelheit enthält.&#10;&#10;Automatisch generierte Beschreibung"/>
              <p:cNvPicPr preferRelativeResize="0"/>
              <p:nvPr/>
            </p:nvPicPr>
            <p:blipFill rotWithShape="1">
              <a:blip r:embed="rId5">
                <a:alphaModFix/>
              </a:blip>
              <a:srcRect/>
              <a:stretch/>
            </p:blipFill>
            <p:spPr>
              <a:xfrm>
                <a:off x="3499219" y="5436722"/>
                <a:ext cx="1800000" cy="720000"/>
              </a:xfrm>
              <a:prstGeom prst="rect">
                <a:avLst/>
              </a:prstGeom>
              <a:noFill/>
              <a:ln>
                <a:noFill/>
              </a:ln>
            </p:spPr>
          </p:pic>
          <p:pic>
            <p:nvPicPr>
              <p:cNvPr id="160" name="Google Shape;160;p1" descr="Ein Bild, das Logo, Grafiken, Symbol, Clipart enthält.&#10;&#10;Automatisch generierte Beschreibung"/>
              <p:cNvPicPr preferRelativeResize="0"/>
              <p:nvPr/>
            </p:nvPicPr>
            <p:blipFill rotWithShape="1">
              <a:blip r:embed="rId6">
                <a:alphaModFix/>
              </a:blip>
              <a:srcRect/>
              <a:stretch/>
            </p:blipFill>
            <p:spPr>
              <a:xfrm>
                <a:off x="5491243" y="5436722"/>
                <a:ext cx="837209" cy="720000"/>
              </a:xfrm>
              <a:prstGeom prst="rect">
                <a:avLst/>
              </a:prstGeom>
              <a:noFill/>
              <a:ln>
                <a:noFill/>
              </a:ln>
            </p:spPr>
          </p:pic>
          <p:pic>
            <p:nvPicPr>
              <p:cNvPr id="161" name="Google Shape;161;p1" descr="Ein Bild, das Text, Logo, Design, Darstellung enthält.&#10;&#10;Automatisch generierte Beschreibung"/>
              <p:cNvPicPr preferRelativeResize="0"/>
              <p:nvPr/>
            </p:nvPicPr>
            <p:blipFill rotWithShape="1">
              <a:blip r:embed="rId7">
                <a:alphaModFix/>
              </a:blip>
              <a:srcRect/>
              <a:stretch/>
            </p:blipFill>
            <p:spPr>
              <a:xfrm>
                <a:off x="6520476" y="5421223"/>
                <a:ext cx="2278481" cy="720000"/>
              </a:xfrm>
              <a:prstGeom prst="rect">
                <a:avLst/>
              </a:prstGeom>
              <a:noFill/>
              <a:ln>
                <a:noFill/>
              </a:ln>
            </p:spPr>
          </p:pic>
          <p:pic>
            <p:nvPicPr>
              <p:cNvPr id="162" name="Google Shape;162;p1" descr="Ein Bild, das Symbol, Grafiken, Flagge enthält.&#10;&#10;Automatisch generierte Beschreibung"/>
              <p:cNvPicPr preferRelativeResize="0"/>
              <p:nvPr/>
            </p:nvPicPr>
            <p:blipFill rotWithShape="1">
              <a:blip r:embed="rId8">
                <a:alphaModFix/>
              </a:blip>
              <a:srcRect/>
              <a:stretch/>
            </p:blipFill>
            <p:spPr>
              <a:xfrm>
                <a:off x="8990981" y="5421223"/>
                <a:ext cx="700730" cy="720000"/>
              </a:xfrm>
              <a:prstGeom prst="rect">
                <a:avLst/>
              </a:prstGeom>
              <a:noFill/>
              <a:ln>
                <a:noFill/>
              </a:ln>
            </p:spPr>
          </p:pic>
        </p:grpSp>
        <p:pic>
          <p:nvPicPr>
            <p:cNvPr id="163" name="Google Shape;163;p1" descr="KNUST Logo"/>
            <p:cNvPicPr preferRelativeResize="0"/>
            <p:nvPr/>
          </p:nvPicPr>
          <p:blipFill rotWithShape="1">
            <a:blip r:embed="rId9">
              <a:alphaModFix/>
            </a:blip>
            <a:srcRect/>
            <a:stretch/>
          </p:blipFill>
          <p:spPr>
            <a:xfrm>
              <a:off x="10373069" y="5326428"/>
              <a:ext cx="581621" cy="734400"/>
            </a:xfrm>
            <a:prstGeom prst="rect">
              <a:avLst/>
            </a:prstGeom>
            <a:noFill/>
            <a:ln>
              <a:noFill/>
            </a:ln>
          </p:spPr>
        </p:pic>
      </p:grpSp>
      <p:grpSp>
        <p:nvGrpSpPr>
          <p:cNvPr id="164" name="Google Shape;164;p1"/>
          <p:cNvGrpSpPr/>
          <p:nvPr/>
        </p:nvGrpSpPr>
        <p:grpSpPr>
          <a:xfrm>
            <a:off x="1622838" y="139853"/>
            <a:ext cx="9360000" cy="1377319"/>
            <a:chOff x="1622838" y="139853"/>
            <a:chExt cx="9360000" cy="1377319"/>
          </a:xfrm>
        </p:grpSpPr>
        <p:pic>
          <p:nvPicPr>
            <p:cNvPr id="165" name="Google Shape;165;p1"/>
            <p:cNvPicPr preferRelativeResize="0"/>
            <p:nvPr/>
          </p:nvPicPr>
          <p:blipFill rotWithShape="1">
            <a:blip r:embed="rId10">
              <a:alphaModFix/>
            </a:blip>
            <a:srcRect/>
            <a:stretch/>
          </p:blipFill>
          <p:spPr>
            <a:xfrm>
              <a:off x="1622838" y="139853"/>
              <a:ext cx="9360000" cy="1377319"/>
            </a:xfrm>
            <a:prstGeom prst="rect">
              <a:avLst/>
            </a:prstGeom>
            <a:noFill/>
            <a:ln>
              <a:noFill/>
            </a:ln>
          </p:spPr>
        </p:pic>
        <p:pic>
          <p:nvPicPr>
            <p:cNvPr id="166" name="Google Shape;166;p1" descr="Ein Bild, das Text, Schrift, Grafiken, weiß enthält.&#10;&#10;Automatisch generierte Beschreibung"/>
            <p:cNvPicPr preferRelativeResize="0"/>
            <p:nvPr/>
          </p:nvPicPr>
          <p:blipFill rotWithShape="1">
            <a:blip r:embed="rId11">
              <a:alphaModFix/>
            </a:blip>
            <a:srcRect/>
            <a:stretch/>
          </p:blipFill>
          <p:spPr>
            <a:xfrm>
              <a:off x="5218909" y="300517"/>
              <a:ext cx="2646279" cy="936347"/>
            </a:xfrm>
            <a:prstGeom prst="rect">
              <a:avLst/>
            </a:prstGeom>
            <a:noFill/>
            <a:ln>
              <a:noFill/>
            </a:ln>
          </p:spPr>
        </p:pic>
      </p:grpSp>
      <p:pic>
        <p:nvPicPr>
          <p:cNvPr id="167" name="Google Shape;167;p1"/>
          <p:cNvPicPr preferRelativeResize="0"/>
          <p:nvPr/>
        </p:nvPicPr>
        <p:blipFill rotWithShape="1">
          <a:blip r:embed="rId12">
            <a:alphaModFix amt="30000"/>
          </a:blip>
          <a:srcRect/>
          <a:stretch/>
        </p:blipFill>
        <p:spPr>
          <a:xfrm rot="-5400000">
            <a:off x="-3042044" y="3163081"/>
            <a:ext cx="6768000" cy="531838"/>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9"/>
          <p:cNvSpPr txBox="1"/>
          <p:nvPr/>
        </p:nvSpPr>
        <p:spPr>
          <a:xfrm>
            <a:off x="2174225" y="-26306"/>
            <a:ext cx="5623349"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3200" b="1">
                <a:solidFill>
                  <a:schemeClr val="dk1"/>
                </a:solidFill>
                <a:latin typeface="Arial Narrow"/>
                <a:ea typeface="Arial Narrow"/>
                <a:cs typeface="Arial Narrow"/>
                <a:sym typeface="Arial Narrow"/>
              </a:rPr>
              <a:t>Why is geodata so powerful?</a:t>
            </a:r>
            <a:endParaRPr sz="1800">
              <a:solidFill>
                <a:schemeClr val="dk1"/>
              </a:solidFill>
              <a:latin typeface="Calibri"/>
              <a:ea typeface="Calibri"/>
              <a:cs typeface="Calibri"/>
              <a:sym typeface="Calibri"/>
            </a:endParaRPr>
          </a:p>
        </p:txBody>
      </p:sp>
      <p:pic>
        <p:nvPicPr>
          <p:cNvPr id="274" name="Google Shape;274;p9"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75" name="Google Shape;275;p9"/>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p>
        </p:txBody>
      </p:sp>
      <p:sp>
        <p:nvSpPr>
          <p:cNvPr id="276" name="Google Shape;276;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10</a:t>
            </a:fld>
            <a:endParaRPr/>
          </a:p>
        </p:txBody>
      </p:sp>
      <p:pic>
        <p:nvPicPr>
          <p:cNvPr id="277" name="Google Shape;277;p9"/>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78" name="Google Shape;278;p9"/>
          <p:cNvSpPr/>
          <p:nvPr/>
        </p:nvSpPr>
        <p:spPr>
          <a:xfrm>
            <a:off x="1085860" y="1293481"/>
            <a:ext cx="4751301" cy="659565"/>
          </a:xfrm>
          <a:prstGeom prst="rect">
            <a:avLst/>
          </a:prstGeom>
          <a:solidFill>
            <a:srgbClr val="1F4E7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Narrow"/>
                <a:ea typeface="Arial Narrow"/>
                <a:cs typeface="Arial Narrow"/>
                <a:sym typeface="Arial Narrow"/>
              </a:rPr>
              <a:t>2)    Informs decision makers</a:t>
            </a:r>
            <a:endParaRPr/>
          </a:p>
        </p:txBody>
      </p:sp>
      <p:sp>
        <p:nvSpPr>
          <p:cNvPr id="279" name="Google Shape;279;p9"/>
          <p:cNvSpPr txBox="1"/>
          <p:nvPr/>
        </p:nvSpPr>
        <p:spPr>
          <a:xfrm>
            <a:off x="1085854" y="2295427"/>
            <a:ext cx="5614800" cy="831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chemeClr val="dk1"/>
                </a:solidFill>
                <a:latin typeface="Arial Narrow"/>
                <a:ea typeface="Arial Narrow"/>
                <a:cs typeface="Arial Narrow"/>
                <a:sym typeface="Arial Narrow"/>
              </a:rPr>
              <a:t>Used in urban planning, agriculture, transportation, disaster management, etc.</a:t>
            </a:r>
            <a:endParaRPr sz="2400">
              <a:solidFill>
                <a:schemeClr val="dk1"/>
              </a:solidFill>
              <a:latin typeface="Arial Narrow"/>
              <a:ea typeface="Arial Narrow"/>
              <a:cs typeface="Arial Narrow"/>
              <a:sym typeface="Arial Narrow"/>
            </a:endParaRPr>
          </a:p>
        </p:txBody>
      </p:sp>
      <p:sp>
        <p:nvSpPr>
          <p:cNvPr id="280" name="Google Shape;280;p9"/>
          <p:cNvSpPr txBox="1"/>
          <p:nvPr/>
        </p:nvSpPr>
        <p:spPr>
          <a:xfrm>
            <a:off x="1232255" y="3943172"/>
            <a:ext cx="4365900" cy="831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chemeClr val="dk1"/>
                </a:solidFill>
                <a:latin typeface="Arial Narrow"/>
                <a:ea typeface="Arial Narrow"/>
                <a:cs typeface="Arial Narrow"/>
                <a:sym typeface="Arial Narrow"/>
              </a:rPr>
              <a:t>-&gt; Understand urban spread over the African continent</a:t>
            </a:r>
            <a:endParaRPr/>
          </a:p>
        </p:txBody>
      </p:sp>
      <p:pic>
        <p:nvPicPr>
          <p:cNvPr id="281" name="Google Shape;281;p9" descr="Ein Bild, das Text, Karte, Atlas, Diagramm enthält.&#10;&#10;KI-generierte Inhalte können fehlerhaft sein."/>
          <p:cNvPicPr preferRelativeResize="0"/>
          <p:nvPr/>
        </p:nvPicPr>
        <p:blipFill rotWithShape="1">
          <a:blip r:embed="rId5">
            <a:alphaModFix/>
          </a:blip>
          <a:srcRect/>
          <a:stretch/>
        </p:blipFill>
        <p:spPr>
          <a:xfrm>
            <a:off x="5904018" y="1565124"/>
            <a:ext cx="6177581" cy="4755846"/>
          </a:xfrm>
          <a:prstGeom prst="rect">
            <a:avLst/>
          </a:prstGeom>
          <a:noFill/>
          <a:ln>
            <a:noFill/>
          </a:ln>
        </p:spPr>
      </p:pic>
      <p:sp>
        <p:nvSpPr>
          <p:cNvPr id="282" name="Google Shape;282;p9"/>
          <p:cNvSpPr txBox="1"/>
          <p:nvPr/>
        </p:nvSpPr>
        <p:spPr>
          <a:xfrm>
            <a:off x="3801750" y="5859275"/>
            <a:ext cx="30000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a:solidFill>
                  <a:schemeClr val="dk1"/>
                </a:solidFill>
                <a:latin typeface="Arial Narrow"/>
                <a:ea typeface="Arial Narrow"/>
                <a:cs typeface="Arial Narrow"/>
                <a:sym typeface="Arial Narrow"/>
              </a:rPr>
              <a:t>(Güneralp et al. 2017)</a:t>
            </a:r>
            <a:endParaRPr sz="180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87"/>
        <p:cNvGrpSpPr/>
        <p:nvPr/>
      </p:nvGrpSpPr>
      <p:grpSpPr>
        <a:xfrm>
          <a:off x="0" y="0"/>
          <a:ext cx="0" cy="0"/>
          <a:chOff x="0" y="0"/>
          <a:chExt cx="0" cy="0"/>
        </a:xfrm>
      </p:grpSpPr>
      <p:sp>
        <p:nvSpPr>
          <p:cNvPr id="288" name="Google Shape;288;p10"/>
          <p:cNvSpPr txBox="1"/>
          <p:nvPr/>
        </p:nvSpPr>
        <p:spPr>
          <a:xfrm>
            <a:off x="2174225" y="-26306"/>
            <a:ext cx="5623349"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3200" b="1">
                <a:solidFill>
                  <a:schemeClr val="dk1"/>
                </a:solidFill>
                <a:latin typeface="Arial Narrow"/>
                <a:ea typeface="Arial Narrow"/>
                <a:cs typeface="Arial Narrow"/>
                <a:sym typeface="Arial Narrow"/>
              </a:rPr>
              <a:t>Why is geodata so powerful?</a:t>
            </a:r>
            <a:endParaRPr sz="1800">
              <a:solidFill>
                <a:schemeClr val="dk1"/>
              </a:solidFill>
              <a:latin typeface="Calibri"/>
              <a:ea typeface="Calibri"/>
              <a:cs typeface="Calibri"/>
              <a:sym typeface="Calibri"/>
            </a:endParaRPr>
          </a:p>
        </p:txBody>
      </p:sp>
      <p:pic>
        <p:nvPicPr>
          <p:cNvPr id="289" name="Google Shape;289;p10"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90" name="Google Shape;290;p10"/>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latin typeface="Calibri"/>
              <a:ea typeface="Calibri"/>
              <a:cs typeface="Calibri"/>
              <a:sym typeface="Calibri"/>
            </a:endParaRPr>
          </a:p>
          <a:p>
            <a:pPr marL="0" lvl="0" indent="0" algn="ctr" rtl="0">
              <a:spcBef>
                <a:spcPts val="0"/>
              </a:spcBef>
              <a:spcAft>
                <a:spcPts val="0"/>
              </a:spcAft>
              <a:buNone/>
            </a:pPr>
            <a:endParaRPr/>
          </a:p>
        </p:txBody>
      </p:sp>
      <p:sp>
        <p:nvSpPr>
          <p:cNvPr id="291" name="Google Shape;29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11</a:t>
            </a:fld>
            <a:endParaRPr/>
          </a:p>
        </p:txBody>
      </p:sp>
      <p:pic>
        <p:nvPicPr>
          <p:cNvPr id="292" name="Google Shape;292;p10"/>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93" name="Google Shape;293;p10"/>
          <p:cNvSpPr/>
          <p:nvPr/>
        </p:nvSpPr>
        <p:spPr>
          <a:xfrm>
            <a:off x="1085860" y="1293481"/>
            <a:ext cx="6021300" cy="659565"/>
          </a:xfrm>
          <a:prstGeom prst="rect">
            <a:avLst/>
          </a:prstGeom>
          <a:solidFill>
            <a:srgbClr val="1F4E7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Narrow"/>
                <a:ea typeface="Arial Narrow"/>
                <a:cs typeface="Arial Narrow"/>
                <a:sym typeface="Arial Narrow"/>
              </a:rPr>
              <a:t>3)    Enables real-time-monitoring</a:t>
            </a:r>
            <a:endParaRPr/>
          </a:p>
        </p:txBody>
      </p:sp>
      <p:sp>
        <p:nvSpPr>
          <p:cNvPr id="294" name="Google Shape;294;p10"/>
          <p:cNvSpPr txBox="1"/>
          <p:nvPr/>
        </p:nvSpPr>
        <p:spPr>
          <a:xfrm>
            <a:off x="1088154" y="2227527"/>
            <a:ext cx="9805859"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chemeClr val="dk1"/>
                </a:solidFill>
                <a:latin typeface="Arial Narrow"/>
                <a:ea typeface="Arial Narrow"/>
                <a:cs typeface="Arial Narrow"/>
                <a:sym typeface="Arial Narrow"/>
              </a:rPr>
              <a:t>Satellite and GPS data allow continuous monitoring of environmental changes</a:t>
            </a:r>
            <a:endParaRPr sz="2400">
              <a:solidFill>
                <a:schemeClr val="dk1"/>
              </a:solidFill>
              <a:latin typeface="Arial Narrow"/>
              <a:ea typeface="Arial Narrow"/>
              <a:cs typeface="Arial Narrow"/>
              <a:sym typeface="Arial Narrow"/>
            </a:endParaRPr>
          </a:p>
        </p:txBody>
      </p:sp>
      <p:sp>
        <p:nvSpPr>
          <p:cNvPr id="295" name="Google Shape;295;p10"/>
          <p:cNvSpPr txBox="1"/>
          <p:nvPr/>
        </p:nvSpPr>
        <p:spPr>
          <a:xfrm>
            <a:off x="1087112" y="2842505"/>
            <a:ext cx="12880843"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chemeClr val="dk1"/>
                </a:solidFill>
                <a:latin typeface="Arial Narrow"/>
                <a:ea typeface="Arial Narrow"/>
                <a:cs typeface="Arial Narrow"/>
                <a:sym typeface="Arial Narrow"/>
              </a:rPr>
              <a:t>-&gt; Tracking forest fires or drought impact over time as they happen</a:t>
            </a:r>
            <a:endParaRPr sz="2400">
              <a:solidFill>
                <a:schemeClr val="dk1"/>
              </a:solidFill>
              <a:latin typeface="Arial Narrow"/>
              <a:ea typeface="Arial Narrow"/>
              <a:cs typeface="Arial Narrow"/>
              <a:sym typeface="Arial Narrow"/>
            </a:endParaRPr>
          </a:p>
        </p:txBody>
      </p:sp>
      <p:pic>
        <p:nvPicPr>
          <p:cNvPr id="296" name="Google Shape;296;p10" descr="Ein Bild, das draußen, Feuerwehrmann, Baum, Feuer enthält.&#10;&#10;KI-generierte Inhalte können fehlerhaft sein."/>
          <p:cNvPicPr preferRelativeResize="0"/>
          <p:nvPr/>
        </p:nvPicPr>
        <p:blipFill rotWithShape="1">
          <a:blip r:embed="rId5">
            <a:alphaModFix/>
          </a:blip>
          <a:srcRect/>
          <a:stretch/>
        </p:blipFill>
        <p:spPr>
          <a:xfrm>
            <a:off x="2648857" y="3351402"/>
            <a:ext cx="6676571" cy="2881461"/>
          </a:xfrm>
          <a:prstGeom prst="rect">
            <a:avLst/>
          </a:prstGeom>
          <a:noFill/>
          <a:ln>
            <a:noFill/>
          </a:ln>
        </p:spPr>
      </p:pic>
      <p:sp>
        <p:nvSpPr>
          <p:cNvPr id="297" name="Google Shape;297;p10"/>
          <p:cNvSpPr txBox="1"/>
          <p:nvPr/>
        </p:nvSpPr>
        <p:spPr>
          <a:xfrm>
            <a:off x="9325425" y="5771175"/>
            <a:ext cx="39606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a:solidFill>
                  <a:schemeClr val="dk1"/>
                </a:solidFill>
                <a:latin typeface="Arial Narrow"/>
                <a:ea typeface="Arial Narrow"/>
                <a:cs typeface="Arial Narrow"/>
                <a:sym typeface="Arial Narrow"/>
              </a:rPr>
              <a:t>(Max Planck Society 2024)</a:t>
            </a:r>
            <a:endParaRPr sz="18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11"/>
          <p:cNvSpPr txBox="1"/>
          <p:nvPr/>
        </p:nvSpPr>
        <p:spPr>
          <a:xfrm>
            <a:off x="2174225" y="84419"/>
            <a:ext cx="5623200" cy="8619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ctr" rtl="0">
              <a:spcBef>
                <a:spcPts val="0"/>
              </a:spcBef>
              <a:spcAft>
                <a:spcPts val="0"/>
              </a:spcAft>
              <a:buNone/>
            </a:pPr>
            <a:r>
              <a:rPr lang="en-GB" sz="3200" b="1">
                <a:solidFill>
                  <a:schemeClr val="dk1"/>
                </a:solidFill>
                <a:latin typeface="Arial Narrow"/>
                <a:ea typeface="Arial Narrow"/>
                <a:cs typeface="Arial Narrow"/>
                <a:sym typeface="Arial Narrow"/>
              </a:rPr>
              <a:t>Why is geodata so powerful?</a:t>
            </a:r>
            <a:endParaRPr sz="1800">
              <a:solidFill>
                <a:schemeClr val="dk1"/>
              </a:solidFill>
              <a:latin typeface="Calibri"/>
              <a:ea typeface="Calibri"/>
              <a:cs typeface="Calibri"/>
              <a:sym typeface="Calibri"/>
            </a:endParaRPr>
          </a:p>
        </p:txBody>
      </p:sp>
      <p:pic>
        <p:nvPicPr>
          <p:cNvPr id="304" name="Google Shape;304;p11"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05" name="Google Shape;305;p11"/>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latin typeface="Calibri"/>
              <a:ea typeface="Calibri"/>
              <a:cs typeface="Calibri"/>
              <a:sym typeface="Calibri"/>
            </a:endParaRPr>
          </a:p>
          <a:p>
            <a:pPr marL="0" lvl="0" indent="0" algn="ctr" rtl="0">
              <a:spcBef>
                <a:spcPts val="0"/>
              </a:spcBef>
              <a:spcAft>
                <a:spcPts val="0"/>
              </a:spcAft>
              <a:buNone/>
            </a:pPr>
            <a:endParaRPr/>
          </a:p>
        </p:txBody>
      </p:sp>
      <p:sp>
        <p:nvSpPr>
          <p:cNvPr id="306" name="Google Shape;306;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12</a:t>
            </a:fld>
            <a:endParaRPr/>
          </a:p>
        </p:txBody>
      </p:sp>
      <p:pic>
        <p:nvPicPr>
          <p:cNvPr id="307" name="Google Shape;307;p11"/>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08" name="Google Shape;308;p11"/>
          <p:cNvSpPr/>
          <p:nvPr/>
        </p:nvSpPr>
        <p:spPr>
          <a:xfrm>
            <a:off x="1085860" y="1293481"/>
            <a:ext cx="6202727" cy="659565"/>
          </a:xfrm>
          <a:prstGeom prst="rect">
            <a:avLst/>
          </a:prstGeom>
          <a:solidFill>
            <a:srgbClr val="1F4E7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Narrow"/>
                <a:ea typeface="Arial Narrow"/>
                <a:cs typeface="Arial Narrow"/>
                <a:sym typeface="Arial Narrow"/>
              </a:rPr>
              <a:t>4)    Improves efficiency in resource management</a:t>
            </a:r>
            <a:endParaRPr/>
          </a:p>
        </p:txBody>
      </p:sp>
      <p:sp>
        <p:nvSpPr>
          <p:cNvPr id="309" name="Google Shape;309;p11"/>
          <p:cNvSpPr txBox="1"/>
          <p:nvPr/>
        </p:nvSpPr>
        <p:spPr>
          <a:xfrm>
            <a:off x="1088154" y="2227527"/>
            <a:ext cx="6286145" cy="83099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chemeClr val="dk1"/>
                </a:solidFill>
                <a:latin typeface="Arial Narrow"/>
                <a:ea typeface="Arial Narrow"/>
                <a:cs typeface="Arial Narrow"/>
                <a:sym typeface="Arial Narrow"/>
              </a:rPr>
              <a:t>Helps in monitoring water availability, land use changes, and infrastructure planning</a:t>
            </a:r>
            <a:endParaRPr sz="1600">
              <a:solidFill>
                <a:schemeClr val="dk1"/>
              </a:solidFill>
              <a:latin typeface="Arial Narrow"/>
              <a:ea typeface="Arial Narrow"/>
              <a:cs typeface="Arial Narrow"/>
              <a:sym typeface="Arial Narrow"/>
            </a:endParaRPr>
          </a:p>
        </p:txBody>
      </p:sp>
      <p:sp>
        <p:nvSpPr>
          <p:cNvPr id="310" name="Google Shape;310;p11"/>
          <p:cNvSpPr txBox="1"/>
          <p:nvPr/>
        </p:nvSpPr>
        <p:spPr>
          <a:xfrm>
            <a:off x="1087112" y="3302124"/>
            <a:ext cx="50793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chemeClr val="dk1"/>
                </a:solidFill>
                <a:latin typeface="Arial Narrow"/>
                <a:ea typeface="Arial Narrow"/>
                <a:cs typeface="Arial Narrow"/>
                <a:sym typeface="Arial Narrow"/>
              </a:rPr>
              <a:t>-&gt; Farmers can benefit from NDVI data</a:t>
            </a:r>
            <a:endParaRPr sz="2400">
              <a:solidFill>
                <a:schemeClr val="dk1"/>
              </a:solidFill>
              <a:latin typeface="Arial Narrow"/>
              <a:ea typeface="Arial Narrow"/>
              <a:cs typeface="Arial Narrow"/>
              <a:sym typeface="Arial Narrow"/>
            </a:endParaRPr>
          </a:p>
        </p:txBody>
      </p:sp>
      <p:pic>
        <p:nvPicPr>
          <p:cNvPr id="311" name="Google Shape;311;p11" descr="Ein Bild, das Text, Karte, Diagramm enthält.&#10;&#10;KI-generierte Inhalte können fehlerhaft sein."/>
          <p:cNvPicPr preferRelativeResize="0"/>
          <p:nvPr/>
        </p:nvPicPr>
        <p:blipFill rotWithShape="1">
          <a:blip r:embed="rId5">
            <a:alphaModFix/>
          </a:blip>
          <a:srcRect/>
          <a:stretch/>
        </p:blipFill>
        <p:spPr>
          <a:xfrm>
            <a:off x="7160797" y="2157791"/>
            <a:ext cx="4286929" cy="4126895"/>
          </a:xfrm>
          <a:prstGeom prst="rect">
            <a:avLst/>
          </a:prstGeom>
          <a:noFill/>
          <a:ln>
            <a:noFill/>
          </a:ln>
        </p:spPr>
      </p:pic>
      <p:sp>
        <p:nvSpPr>
          <p:cNvPr id="312" name="Google Shape;312;p11"/>
          <p:cNvSpPr txBox="1"/>
          <p:nvPr/>
        </p:nvSpPr>
        <p:spPr>
          <a:xfrm>
            <a:off x="5269213" y="5822975"/>
            <a:ext cx="30000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a:solidFill>
                  <a:schemeClr val="dk1"/>
                </a:solidFill>
                <a:latin typeface="Arial Narrow"/>
                <a:ea typeface="Arial Narrow"/>
                <a:cs typeface="Arial Narrow"/>
                <a:sym typeface="Arial Narrow"/>
              </a:rPr>
              <a:t>(Nanii et al. 2024) </a:t>
            </a:r>
            <a:endParaRPr sz="180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12"/>
          <p:cNvSpPr txBox="1"/>
          <p:nvPr/>
        </p:nvSpPr>
        <p:spPr>
          <a:xfrm>
            <a:off x="2174225" y="-8164"/>
            <a:ext cx="734692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3200" b="1">
                <a:solidFill>
                  <a:schemeClr val="dk1"/>
                </a:solidFill>
                <a:latin typeface="Arial Narrow"/>
                <a:ea typeface="Arial Narrow"/>
                <a:cs typeface="Arial Narrow"/>
                <a:sym typeface="Arial Narrow"/>
              </a:rPr>
              <a:t>Common geodata challenges and solutions</a:t>
            </a:r>
            <a:endParaRPr/>
          </a:p>
        </p:txBody>
      </p:sp>
      <p:pic>
        <p:nvPicPr>
          <p:cNvPr id="319" name="Google Shape;319;p12"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20" name="Google Shape;320;p12"/>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latin typeface="Calibri"/>
              <a:ea typeface="Calibri"/>
              <a:cs typeface="Calibri"/>
              <a:sym typeface="Calibri"/>
            </a:endParaRPr>
          </a:p>
          <a:p>
            <a:pPr marL="0" lvl="0" indent="0" algn="ctr" rtl="0">
              <a:spcBef>
                <a:spcPts val="0"/>
              </a:spcBef>
              <a:spcAft>
                <a:spcPts val="0"/>
              </a:spcAft>
              <a:buNone/>
            </a:pPr>
            <a:endParaRPr/>
          </a:p>
        </p:txBody>
      </p:sp>
      <p:sp>
        <p:nvSpPr>
          <p:cNvPr id="321" name="Google Shape;321;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13</a:t>
            </a:fld>
            <a:endParaRPr/>
          </a:p>
        </p:txBody>
      </p:sp>
      <p:pic>
        <p:nvPicPr>
          <p:cNvPr id="322" name="Google Shape;322;p12"/>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23" name="Google Shape;323;p12"/>
          <p:cNvSpPr/>
          <p:nvPr/>
        </p:nvSpPr>
        <p:spPr>
          <a:xfrm>
            <a:off x="1146336" y="1589814"/>
            <a:ext cx="5416537" cy="659565"/>
          </a:xfrm>
          <a:prstGeom prst="rect">
            <a:avLst/>
          </a:prstGeom>
          <a:solidFill>
            <a:srgbClr val="1F4E7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Narrow"/>
                <a:ea typeface="Arial Narrow"/>
                <a:cs typeface="Arial Narrow"/>
                <a:sym typeface="Arial Narrow"/>
              </a:rPr>
              <a:t>1)    Data quality issues</a:t>
            </a:r>
            <a:endParaRPr/>
          </a:p>
        </p:txBody>
      </p:sp>
      <p:sp>
        <p:nvSpPr>
          <p:cNvPr id="324" name="Google Shape;324;p12"/>
          <p:cNvSpPr txBox="1"/>
          <p:nvPr/>
        </p:nvSpPr>
        <p:spPr>
          <a:xfrm>
            <a:off x="1148630" y="2523860"/>
            <a:ext cx="6286145" cy="830997"/>
          </a:xfrm>
          <a:prstGeom prst="rect">
            <a:avLst/>
          </a:prstGeom>
          <a:noFill/>
          <a:ln>
            <a:noFill/>
          </a:ln>
        </p:spPr>
        <p:txBody>
          <a:bodyPr spcFirstLastPara="1" wrap="square" lIns="91425" tIns="45700" rIns="91425" bIns="45700" anchor="t" anchorCtr="0">
            <a:spAutoFit/>
          </a:bodyPr>
          <a:lstStyle/>
          <a:p>
            <a:pPr marL="228600" marR="0" lvl="1" indent="-228600" algn="l" rtl="0">
              <a:spcBef>
                <a:spcPts val="0"/>
              </a:spcBef>
              <a:spcAft>
                <a:spcPts val="0"/>
              </a:spcAft>
              <a:buClr>
                <a:schemeClr val="dk1"/>
              </a:buClr>
              <a:buSzPts val="2400"/>
              <a:buFont typeface="Arial"/>
              <a:buChar char="•"/>
            </a:pPr>
            <a:r>
              <a:rPr lang="en-GB" sz="2400" b="0" i="0" u="none" strike="noStrike" cap="none">
                <a:solidFill>
                  <a:schemeClr val="dk1"/>
                </a:solidFill>
                <a:latin typeface="Arial Narrow"/>
                <a:ea typeface="Arial Narrow"/>
                <a:cs typeface="Arial Narrow"/>
                <a:sym typeface="Arial Narrow"/>
              </a:rPr>
              <a:t>Incomplete or outdated data</a:t>
            </a:r>
            <a:endParaRPr/>
          </a:p>
          <a:p>
            <a:pPr marL="228600" marR="0" lvl="1" indent="-228600" algn="l" rtl="0">
              <a:spcBef>
                <a:spcPts val="0"/>
              </a:spcBef>
              <a:spcAft>
                <a:spcPts val="0"/>
              </a:spcAft>
              <a:buClr>
                <a:schemeClr val="dk1"/>
              </a:buClr>
              <a:buSzPts val="2400"/>
              <a:buFont typeface="Arial"/>
              <a:buChar char="•"/>
            </a:pPr>
            <a:r>
              <a:rPr lang="en-GB" sz="2400" b="0" i="0" u="none" strike="noStrike" cap="none">
                <a:solidFill>
                  <a:schemeClr val="dk1"/>
                </a:solidFill>
                <a:latin typeface="Arial Narrow"/>
                <a:ea typeface="Arial Narrow"/>
                <a:cs typeface="Arial Narrow"/>
                <a:sym typeface="Arial Narrow"/>
              </a:rPr>
              <a:t>Spatial resolution too low for analysis</a:t>
            </a:r>
            <a:endParaRPr sz="1800" b="0" i="0" u="none" strike="noStrike" cap="none">
              <a:solidFill>
                <a:schemeClr val="dk1"/>
              </a:solidFill>
              <a:latin typeface="Arial Narrow"/>
              <a:ea typeface="Arial Narrow"/>
              <a:cs typeface="Arial Narrow"/>
              <a:sym typeface="Arial Narrow"/>
            </a:endParaRPr>
          </a:p>
        </p:txBody>
      </p:sp>
      <p:sp>
        <p:nvSpPr>
          <p:cNvPr id="325" name="Google Shape;325;p12"/>
          <p:cNvSpPr/>
          <p:nvPr/>
        </p:nvSpPr>
        <p:spPr>
          <a:xfrm>
            <a:off x="1164478" y="3760909"/>
            <a:ext cx="5416537" cy="659565"/>
          </a:xfrm>
          <a:prstGeom prst="rect">
            <a:avLst/>
          </a:prstGeom>
          <a:solidFill>
            <a:srgbClr val="1F4E7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Narrow"/>
                <a:ea typeface="Arial Narrow"/>
                <a:cs typeface="Arial Narrow"/>
                <a:sym typeface="Arial Narrow"/>
              </a:rPr>
              <a:t>Solution 1) Improving data quality</a:t>
            </a:r>
            <a:endParaRPr/>
          </a:p>
        </p:txBody>
      </p:sp>
      <p:sp>
        <p:nvSpPr>
          <p:cNvPr id="326" name="Google Shape;326;p12"/>
          <p:cNvSpPr txBox="1"/>
          <p:nvPr/>
        </p:nvSpPr>
        <p:spPr>
          <a:xfrm>
            <a:off x="1166772" y="4694955"/>
            <a:ext cx="7356573" cy="830997"/>
          </a:xfrm>
          <a:prstGeom prst="rect">
            <a:avLst/>
          </a:prstGeom>
          <a:noFill/>
          <a:ln>
            <a:noFill/>
          </a:ln>
        </p:spPr>
        <p:txBody>
          <a:bodyPr spcFirstLastPara="1" wrap="square" lIns="91425" tIns="45700" rIns="91425" bIns="45700" anchor="t" anchorCtr="0">
            <a:spAutoFit/>
          </a:bodyPr>
          <a:lstStyle/>
          <a:p>
            <a:pPr marL="228600" marR="0" lvl="1" indent="-228600" algn="l" rtl="0">
              <a:spcBef>
                <a:spcPts val="0"/>
              </a:spcBef>
              <a:spcAft>
                <a:spcPts val="0"/>
              </a:spcAft>
              <a:buClr>
                <a:schemeClr val="dk1"/>
              </a:buClr>
              <a:buSzPts val="2400"/>
              <a:buFont typeface="Arial"/>
              <a:buChar char="•"/>
            </a:pPr>
            <a:r>
              <a:rPr lang="en-GB" sz="2400" b="0" i="0" u="none" strike="noStrike" cap="none">
                <a:solidFill>
                  <a:schemeClr val="dk1"/>
                </a:solidFill>
                <a:latin typeface="Arial Narrow"/>
                <a:ea typeface="Arial Narrow"/>
                <a:cs typeface="Arial Narrow"/>
                <a:sym typeface="Arial Narrow"/>
              </a:rPr>
              <a:t>Use cloud-free composite images</a:t>
            </a:r>
            <a:endParaRPr/>
          </a:p>
          <a:p>
            <a:pPr marL="228600" marR="0" lvl="1" indent="-228600" algn="l" rtl="0">
              <a:spcBef>
                <a:spcPts val="0"/>
              </a:spcBef>
              <a:spcAft>
                <a:spcPts val="0"/>
              </a:spcAft>
              <a:buClr>
                <a:schemeClr val="dk1"/>
              </a:buClr>
              <a:buSzPts val="2400"/>
              <a:buFont typeface="Arial"/>
              <a:buChar char="•"/>
            </a:pPr>
            <a:r>
              <a:rPr lang="en-GB" sz="2400" b="0" i="0" u="none" strike="noStrike" cap="none">
                <a:solidFill>
                  <a:schemeClr val="dk1"/>
                </a:solidFill>
                <a:latin typeface="Arial Narrow"/>
                <a:ea typeface="Arial Narrow"/>
                <a:cs typeface="Arial Narrow"/>
                <a:sym typeface="Arial Narrow"/>
              </a:rPr>
              <a:t>Combine different data sources (Sentinel-2 + field data)</a:t>
            </a:r>
            <a:endParaRPr sz="1800" b="0" i="0" u="none" strike="noStrike" cap="none">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pic>
        <p:nvPicPr>
          <p:cNvPr id="332" name="Google Shape;332;p13"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33" name="Google Shape;333;p13"/>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latin typeface="Calibri"/>
              <a:ea typeface="Calibri"/>
              <a:cs typeface="Calibri"/>
              <a:sym typeface="Calibri"/>
            </a:endParaRPr>
          </a:p>
          <a:p>
            <a:pPr marL="0" lvl="0" indent="0" algn="ctr" rtl="0">
              <a:spcBef>
                <a:spcPts val="0"/>
              </a:spcBef>
              <a:spcAft>
                <a:spcPts val="0"/>
              </a:spcAft>
              <a:buNone/>
            </a:pPr>
            <a:endParaRPr/>
          </a:p>
        </p:txBody>
      </p:sp>
      <p:sp>
        <p:nvSpPr>
          <p:cNvPr id="334" name="Google Shape;334;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14</a:t>
            </a:fld>
            <a:endParaRPr/>
          </a:p>
        </p:txBody>
      </p:sp>
      <p:pic>
        <p:nvPicPr>
          <p:cNvPr id="335" name="Google Shape;335;p13"/>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36" name="Google Shape;336;p13"/>
          <p:cNvSpPr/>
          <p:nvPr/>
        </p:nvSpPr>
        <p:spPr>
          <a:xfrm>
            <a:off x="1252398" y="4522658"/>
            <a:ext cx="5416500" cy="659700"/>
          </a:xfrm>
          <a:prstGeom prst="rect">
            <a:avLst/>
          </a:prstGeom>
          <a:solidFill>
            <a:srgbClr val="1F4E7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Narrow"/>
                <a:ea typeface="Arial Narrow"/>
                <a:cs typeface="Arial Narrow"/>
                <a:sym typeface="Arial Narrow"/>
              </a:rPr>
              <a:t>Solution 2) Accessing open-source data</a:t>
            </a:r>
            <a:endParaRPr/>
          </a:p>
        </p:txBody>
      </p:sp>
      <p:sp>
        <p:nvSpPr>
          <p:cNvPr id="337" name="Google Shape;337;p13"/>
          <p:cNvSpPr txBox="1"/>
          <p:nvPr/>
        </p:nvSpPr>
        <p:spPr>
          <a:xfrm>
            <a:off x="1106292" y="5411329"/>
            <a:ext cx="8324100" cy="461700"/>
          </a:xfrm>
          <a:prstGeom prst="rect">
            <a:avLst/>
          </a:prstGeom>
          <a:noFill/>
          <a:ln>
            <a:noFill/>
          </a:ln>
        </p:spPr>
        <p:txBody>
          <a:bodyPr spcFirstLastPara="1" wrap="square" lIns="91425" tIns="45700" rIns="91425" bIns="45700" anchor="t" anchorCtr="0">
            <a:spAutoFit/>
          </a:bodyPr>
          <a:lstStyle/>
          <a:p>
            <a:pPr marL="228600" marR="0" lvl="1" indent="-228600" algn="l" rtl="0">
              <a:spcBef>
                <a:spcPts val="0"/>
              </a:spcBef>
              <a:spcAft>
                <a:spcPts val="0"/>
              </a:spcAft>
              <a:buClr>
                <a:schemeClr val="dk1"/>
              </a:buClr>
              <a:buSzPts val="2400"/>
              <a:buFont typeface="Arial"/>
              <a:buChar char="•"/>
            </a:pPr>
            <a:r>
              <a:rPr lang="en-GB" sz="2400" b="0" i="0" u="none" strike="noStrike" cap="none">
                <a:solidFill>
                  <a:schemeClr val="dk1"/>
                </a:solidFill>
                <a:latin typeface="Arial Narrow"/>
                <a:ea typeface="Arial Narrow"/>
                <a:cs typeface="Arial Narrow"/>
                <a:sym typeface="Arial Narrow"/>
              </a:rPr>
              <a:t>Use free and open datasets (Sentinel, Landsat, OpenStreetMap)</a:t>
            </a:r>
            <a:endParaRPr sz="2400" b="0" i="0" u="none" strike="noStrike" cap="none">
              <a:solidFill>
                <a:schemeClr val="dk1"/>
              </a:solidFill>
              <a:latin typeface="Calibri"/>
              <a:ea typeface="Calibri"/>
              <a:cs typeface="Calibri"/>
              <a:sym typeface="Calibri"/>
            </a:endParaRPr>
          </a:p>
        </p:txBody>
      </p:sp>
      <p:sp>
        <p:nvSpPr>
          <p:cNvPr id="338" name="Google Shape;338;p13"/>
          <p:cNvSpPr/>
          <p:nvPr/>
        </p:nvSpPr>
        <p:spPr>
          <a:xfrm>
            <a:off x="1104001" y="1626100"/>
            <a:ext cx="5416537" cy="659565"/>
          </a:xfrm>
          <a:prstGeom prst="rect">
            <a:avLst/>
          </a:prstGeom>
          <a:solidFill>
            <a:srgbClr val="1F4E7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Narrow"/>
                <a:ea typeface="Arial Narrow"/>
                <a:cs typeface="Arial Narrow"/>
                <a:sym typeface="Arial Narrow"/>
              </a:rPr>
              <a:t>2)    Limited access to high-quality data</a:t>
            </a:r>
            <a:endParaRPr/>
          </a:p>
        </p:txBody>
      </p:sp>
      <p:sp>
        <p:nvSpPr>
          <p:cNvPr id="339" name="Google Shape;339;p13"/>
          <p:cNvSpPr txBox="1"/>
          <p:nvPr/>
        </p:nvSpPr>
        <p:spPr>
          <a:xfrm>
            <a:off x="1106295" y="2560146"/>
            <a:ext cx="9007572" cy="461665"/>
          </a:xfrm>
          <a:prstGeom prst="rect">
            <a:avLst/>
          </a:prstGeom>
          <a:noFill/>
          <a:ln>
            <a:noFill/>
          </a:ln>
        </p:spPr>
        <p:txBody>
          <a:bodyPr spcFirstLastPara="1" wrap="square" lIns="91425" tIns="45700" rIns="91425" bIns="45700" anchor="t" anchorCtr="0">
            <a:spAutoFit/>
          </a:bodyPr>
          <a:lstStyle/>
          <a:p>
            <a:pPr marL="228600" marR="0" lvl="1" indent="-228600" algn="l" rtl="0">
              <a:spcBef>
                <a:spcPts val="0"/>
              </a:spcBef>
              <a:spcAft>
                <a:spcPts val="0"/>
              </a:spcAft>
              <a:buClr>
                <a:schemeClr val="dk1"/>
              </a:buClr>
              <a:buSzPts val="2400"/>
              <a:buFont typeface="Arial"/>
              <a:buChar char="•"/>
            </a:pPr>
            <a:r>
              <a:rPr lang="en-GB" sz="2400" b="0" i="0" u="none" strike="noStrike" cap="none">
                <a:solidFill>
                  <a:schemeClr val="dk1"/>
                </a:solidFill>
                <a:latin typeface="Arial Narrow"/>
                <a:ea typeface="Arial Narrow"/>
                <a:cs typeface="Arial Narrow"/>
                <a:sym typeface="Arial Narrow"/>
              </a:rPr>
              <a:t>Some datasets require expensive licenses (usually very high-resolution data)</a:t>
            </a:r>
            <a:endParaRPr/>
          </a:p>
        </p:txBody>
      </p:sp>
      <p:sp>
        <p:nvSpPr>
          <p:cNvPr id="340" name="Google Shape;340;p13"/>
          <p:cNvSpPr txBox="1"/>
          <p:nvPr/>
        </p:nvSpPr>
        <p:spPr>
          <a:xfrm>
            <a:off x="2174225" y="-8164"/>
            <a:ext cx="734692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3200" b="1">
                <a:solidFill>
                  <a:schemeClr val="dk1"/>
                </a:solidFill>
                <a:latin typeface="Arial Narrow"/>
                <a:ea typeface="Arial Narrow"/>
                <a:cs typeface="Arial Narrow"/>
                <a:sym typeface="Arial Narrow"/>
              </a:rPr>
              <a:t>Common geodata challenges and solutions</a:t>
            </a:r>
            <a:endParaRPr/>
          </a:p>
        </p:txBody>
      </p:sp>
      <p:sp>
        <p:nvSpPr>
          <p:cNvPr id="341" name="Google Shape;341;p13"/>
          <p:cNvSpPr txBox="1"/>
          <p:nvPr/>
        </p:nvSpPr>
        <p:spPr>
          <a:xfrm>
            <a:off x="1343938" y="2868175"/>
            <a:ext cx="9007500" cy="1473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800">
                <a:solidFill>
                  <a:schemeClr val="dk1"/>
                </a:solidFill>
                <a:latin typeface="Arial Narrow"/>
                <a:ea typeface="Arial Narrow"/>
                <a:cs typeface="Arial Narrow"/>
                <a:sym typeface="Arial Narrow"/>
              </a:rPr>
              <a:t>Some examples: </a:t>
            </a:r>
            <a:endParaRPr sz="1800">
              <a:solidFill>
                <a:schemeClr val="dk1"/>
              </a:solidFill>
              <a:latin typeface="Arial Narrow"/>
              <a:ea typeface="Arial Narrow"/>
              <a:cs typeface="Arial Narrow"/>
              <a:sym typeface="Arial Narrow"/>
            </a:endParaRPr>
          </a:p>
          <a:p>
            <a:pPr marL="457200" lvl="0" indent="-342900" algn="l" rtl="0">
              <a:spcBef>
                <a:spcPts val="0"/>
              </a:spcBef>
              <a:spcAft>
                <a:spcPts val="0"/>
              </a:spcAft>
              <a:buClr>
                <a:schemeClr val="dk1"/>
              </a:buClr>
              <a:buSzPts val="1800"/>
              <a:buFont typeface="Arial Narrow"/>
              <a:buChar char="●"/>
            </a:pPr>
            <a:r>
              <a:rPr lang="en-GB" sz="1800">
                <a:solidFill>
                  <a:schemeClr val="dk1"/>
                </a:solidFill>
                <a:latin typeface="Arial Narrow"/>
                <a:ea typeface="Arial Narrow"/>
                <a:cs typeface="Arial Narrow"/>
                <a:sym typeface="Arial Narrow"/>
              </a:rPr>
              <a:t>WorldView-3: Resolution: Up to 31 cm (panchromatic), 1.24 m (multispectral)</a:t>
            </a:r>
            <a:endParaRPr sz="1800">
              <a:solidFill>
                <a:schemeClr val="dk1"/>
              </a:solidFill>
              <a:latin typeface="Arial Narrow"/>
              <a:ea typeface="Arial Narrow"/>
              <a:cs typeface="Arial Narrow"/>
              <a:sym typeface="Arial Narrow"/>
            </a:endParaRPr>
          </a:p>
          <a:p>
            <a:pPr marL="457200" lvl="0" indent="-342900" algn="l" rtl="0">
              <a:spcBef>
                <a:spcPts val="0"/>
              </a:spcBef>
              <a:spcAft>
                <a:spcPts val="0"/>
              </a:spcAft>
              <a:buClr>
                <a:schemeClr val="dk1"/>
              </a:buClr>
              <a:buSzPts val="1800"/>
              <a:buFont typeface="Arial Narrow"/>
              <a:buChar char="●"/>
            </a:pPr>
            <a:r>
              <a:rPr lang="en-GB" sz="1800">
                <a:solidFill>
                  <a:schemeClr val="dk1"/>
                </a:solidFill>
                <a:latin typeface="Arial Narrow"/>
                <a:ea typeface="Arial Narrow"/>
                <a:cs typeface="Arial Narrow"/>
                <a:sym typeface="Arial Narrow"/>
              </a:rPr>
              <a:t>IKONOS: Resolution: 82 cm (panchromatic), 3.2 m (multispectral)</a:t>
            </a:r>
            <a:endParaRPr sz="1800">
              <a:solidFill>
                <a:schemeClr val="dk1"/>
              </a:solidFill>
              <a:latin typeface="Arial Narrow"/>
              <a:ea typeface="Arial Narrow"/>
              <a:cs typeface="Arial Narrow"/>
              <a:sym typeface="Arial Narrow"/>
            </a:endParaRPr>
          </a:p>
          <a:p>
            <a:pPr marL="457200" lvl="0" indent="-342900" algn="just" rtl="0">
              <a:lnSpc>
                <a:spcPct val="115000"/>
              </a:lnSpc>
              <a:spcBef>
                <a:spcPts val="0"/>
              </a:spcBef>
              <a:spcAft>
                <a:spcPts val="0"/>
              </a:spcAft>
              <a:buClr>
                <a:schemeClr val="dk1"/>
              </a:buClr>
              <a:buSzPts val="1800"/>
              <a:buChar char="●"/>
            </a:pPr>
            <a:r>
              <a:rPr lang="en-GB" sz="1800">
                <a:solidFill>
                  <a:schemeClr val="dk1"/>
                </a:solidFill>
                <a:latin typeface="Arial Narrow"/>
                <a:ea typeface="Arial Narrow"/>
                <a:cs typeface="Arial Narrow"/>
                <a:sym typeface="Arial Narrow"/>
              </a:rPr>
              <a:t>Quickbird: </a:t>
            </a:r>
            <a:r>
              <a:rPr lang="en-GB" sz="1800" b="1">
                <a:solidFill>
                  <a:schemeClr val="dk1"/>
                </a:solidFill>
                <a:latin typeface="Arial Narrow"/>
                <a:ea typeface="Arial Narrow"/>
                <a:cs typeface="Arial Narrow"/>
                <a:sym typeface="Arial Narrow"/>
              </a:rPr>
              <a:t>Resolution:</a:t>
            </a:r>
            <a:r>
              <a:rPr lang="en-GB" sz="1800">
                <a:solidFill>
                  <a:schemeClr val="dk1"/>
                </a:solidFill>
                <a:latin typeface="Arial Narrow"/>
                <a:ea typeface="Arial Narrow"/>
                <a:cs typeface="Arial Narrow"/>
                <a:sym typeface="Arial Narrow"/>
              </a:rPr>
              <a:t> </a:t>
            </a:r>
            <a:r>
              <a:rPr lang="en-GB" sz="1800" b="1">
                <a:solidFill>
                  <a:schemeClr val="dk1"/>
                </a:solidFill>
                <a:latin typeface="Arial Narrow"/>
                <a:ea typeface="Arial Narrow"/>
                <a:cs typeface="Arial Narrow"/>
                <a:sym typeface="Arial Narrow"/>
              </a:rPr>
              <a:t>65 cm</a:t>
            </a:r>
            <a:r>
              <a:rPr lang="en-GB" sz="1800">
                <a:solidFill>
                  <a:schemeClr val="dk1"/>
                </a:solidFill>
                <a:latin typeface="Arial Narrow"/>
                <a:ea typeface="Arial Narrow"/>
                <a:cs typeface="Arial Narrow"/>
                <a:sym typeface="Arial Narrow"/>
              </a:rPr>
              <a:t> (panchromatic), </a:t>
            </a:r>
            <a:r>
              <a:rPr lang="en-GB" sz="1800" b="1">
                <a:solidFill>
                  <a:schemeClr val="dk1"/>
                </a:solidFill>
                <a:latin typeface="Arial Narrow"/>
                <a:ea typeface="Arial Narrow"/>
                <a:cs typeface="Arial Narrow"/>
                <a:sym typeface="Arial Narrow"/>
              </a:rPr>
              <a:t>2.62 m</a:t>
            </a:r>
            <a:r>
              <a:rPr lang="en-GB" sz="1800">
                <a:solidFill>
                  <a:schemeClr val="dk1"/>
                </a:solidFill>
                <a:latin typeface="Arial Narrow"/>
                <a:ea typeface="Arial Narrow"/>
                <a:cs typeface="Arial Narrow"/>
                <a:sym typeface="Arial Narrow"/>
              </a:rPr>
              <a:t> (multispectral)</a:t>
            </a:r>
            <a:endParaRPr sz="1800">
              <a:solidFill>
                <a:schemeClr val="dk1"/>
              </a:solidFill>
              <a:latin typeface="Arial Narrow"/>
              <a:ea typeface="Arial Narrow"/>
              <a:cs typeface="Arial Narrow"/>
              <a:sym typeface="Arial Narrow"/>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6"/>
        <p:cNvGrpSpPr/>
        <p:nvPr/>
      </p:nvGrpSpPr>
      <p:grpSpPr>
        <a:xfrm>
          <a:off x="0" y="0"/>
          <a:ext cx="0" cy="0"/>
          <a:chOff x="0" y="0"/>
          <a:chExt cx="0" cy="0"/>
        </a:xfrm>
      </p:grpSpPr>
      <p:sp>
        <p:nvSpPr>
          <p:cNvPr id="347" name="Google Shape;347;p14"/>
          <p:cNvSpPr txBox="1"/>
          <p:nvPr/>
        </p:nvSpPr>
        <p:spPr>
          <a:xfrm>
            <a:off x="2090963" y="218186"/>
            <a:ext cx="7661400" cy="861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3200" b="1">
                <a:solidFill>
                  <a:schemeClr val="dk1"/>
                </a:solidFill>
                <a:latin typeface="Arial Narrow"/>
                <a:ea typeface="Arial Narrow"/>
                <a:cs typeface="Arial Narrow"/>
                <a:sym typeface="Arial Narrow"/>
              </a:rPr>
              <a:t>Common Geodata Challenges and Solutions</a:t>
            </a:r>
            <a:endParaRPr/>
          </a:p>
        </p:txBody>
      </p:sp>
      <p:pic>
        <p:nvPicPr>
          <p:cNvPr id="348" name="Google Shape;348;p14"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49" name="Google Shape;349;p14"/>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latin typeface="Calibri"/>
              <a:ea typeface="Calibri"/>
              <a:cs typeface="Calibri"/>
              <a:sym typeface="Calibri"/>
            </a:endParaRPr>
          </a:p>
          <a:p>
            <a:pPr marL="0" lvl="0" indent="0" algn="ctr" rtl="0">
              <a:spcBef>
                <a:spcPts val="0"/>
              </a:spcBef>
              <a:spcAft>
                <a:spcPts val="0"/>
              </a:spcAft>
              <a:buNone/>
            </a:pPr>
            <a:endParaRPr/>
          </a:p>
        </p:txBody>
      </p:sp>
      <p:sp>
        <p:nvSpPr>
          <p:cNvPr id="350" name="Google Shape;350;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15</a:t>
            </a:fld>
            <a:endParaRPr/>
          </a:p>
        </p:txBody>
      </p:sp>
      <p:pic>
        <p:nvPicPr>
          <p:cNvPr id="351" name="Google Shape;351;p14"/>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52" name="Google Shape;352;p14"/>
          <p:cNvSpPr/>
          <p:nvPr/>
        </p:nvSpPr>
        <p:spPr>
          <a:xfrm>
            <a:off x="1146336" y="1589814"/>
            <a:ext cx="5416537" cy="659565"/>
          </a:xfrm>
          <a:prstGeom prst="rect">
            <a:avLst/>
          </a:prstGeom>
          <a:solidFill>
            <a:srgbClr val="1F4E7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Narrow"/>
                <a:ea typeface="Arial Narrow"/>
                <a:cs typeface="Arial Narrow"/>
                <a:sym typeface="Arial Narrow"/>
              </a:rPr>
              <a:t>3)    Technical Barriers</a:t>
            </a:r>
            <a:endParaRPr/>
          </a:p>
        </p:txBody>
      </p:sp>
      <p:sp>
        <p:nvSpPr>
          <p:cNvPr id="353" name="Google Shape;353;p14"/>
          <p:cNvSpPr txBox="1"/>
          <p:nvPr/>
        </p:nvSpPr>
        <p:spPr>
          <a:xfrm>
            <a:off x="1166775" y="2358770"/>
            <a:ext cx="7512300" cy="831000"/>
          </a:xfrm>
          <a:prstGeom prst="rect">
            <a:avLst/>
          </a:prstGeom>
          <a:noFill/>
          <a:ln>
            <a:noFill/>
          </a:ln>
        </p:spPr>
        <p:txBody>
          <a:bodyPr spcFirstLastPara="1" wrap="square" lIns="91425" tIns="45700" rIns="91425" bIns="45700" anchor="t" anchorCtr="0">
            <a:spAutoFit/>
          </a:bodyPr>
          <a:lstStyle/>
          <a:p>
            <a:pPr marL="228600" marR="0" lvl="1" indent="-228600" algn="l" rtl="0">
              <a:spcBef>
                <a:spcPts val="0"/>
              </a:spcBef>
              <a:spcAft>
                <a:spcPts val="0"/>
              </a:spcAft>
              <a:buClr>
                <a:schemeClr val="dk1"/>
              </a:buClr>
              <a:buSzPts val="2400"/>
              <a:buFont typeface="Arial"/>
              <a:buChar char="•"/>
            </a:pPr>
            <a:r>
              <a:rPr lang="en-GB" sz="2400" b="0" i="0" u="none" strike="noStrike" cap="none">
                <a:solidFill>
                  <a:schemeClr val="dk1"/>
                </a:solidFill>
                <a:latin typeface="Arial Narrow"/>
                <a:ea typeface="Arial Narrow"/>
                <a:cs typeface="Arial Narrow"/>
                <a:sym typeface="Arial Narrow"/>
              </a:rPr>
              <a:t>Processing large datasets requires computational resources</a:t>
            </a:r>
            <a:endParaRPr/>
          </a:p>
          <a:p>
            <a:pPr marL="228600" marR="0" lvl="1" indent="-228600" algn="l" rtl="0">
              <a:spcBef>
                <a:spcPts val="0"/>
              </a:spcBef>
              <a:spcAft>
                <a:spcPts val="0"/>
              </a:spcAft>
              <a:buClr>
                <a:schemeClr val="dk1"/>
              </a:buClr>
              <a:buSzPts val="2400"/>
              <a:buFont typeface="Arial"/>
              <a:buChar char="•"/>
            </a:pPr>
            <a:r>
              <a:rPr lang="en-GB" sz="2400" b="0" i="0" u="none" strike="noStrike" cap="none">
                <a:solidFill>
                  <a:schemeClr val="dk1"/>
                </a:solidFill>
                <a:latin typeface="Arial Narrow"/>
                <a:ea typeface="Arial Narrow"/>
                <a:cs typeface="Arial Narrow"/>
                <a:sym typeface="Arial Narrow"/>
              </a:rPr>
              <a:t>Need for GIS knowledge and programming skills</a:t>
            </a:r>
            <a:endParaRPr/>
          </a:p>
        </p:txBody>
      </p:sp>
      <p:sp>
        <p:nvSpPr>
          <p:cNvPr id="354" name="Google Shape;354;p14"/>
          <p:cNvSpPr/>
          <p:nvPr/>
        </p:nvSpPr>
        <p:spPr>
          <a:xfrm>
            <a:off x="1028678" y="3612584"/>
            <a:ext cx="5416500" cy="659700"/>
          </a:xfrm>
          <a:prstGeom prst="rect">
            <a:avLst/>
          </a:prstGeom>
          <a:solidFill>
            <a:srgbClr val="1F4E7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Narrow"/>
                <a:ea typeface="Arial Narrow"/>
                <a:cs typeface="Arial Narrow"/>
                <a:sym typeface="Arial Narrow"/>
              </a:rPr>
              <a:t>Solution 3) Overcoming Technical Barriers</a:t>
            </a:r>
            <a:endParaRPr/>
          </a:p>
        </p:txBody>
      </p:sp>
      <p:sp>
        <p:nvSpPr>
          <p:cNvPr id="355" name="Google Shape;355;p14"/>
          <p:cNvSpPr txBox="1"/>
          <p:nvPr/>
        </p:nvSpPr>
        <p:spPr>
          <a:xfrm>
            <a:off x="1218947" y="4468480"/>
            <a:ext cx="10973100" cy="1200600"/>
          </a:xfrm>
          <a:prstGeom prst="rect">
            <a:avLst/>
          </a:prstGeom>
          <a:noFill/>
          <a:ln>
            <a:noFill/>
          </a:ln>
        </p:spPr>
        <p:txBody>
          <a:bodyPr spcFirstLastPara="1" wrap="square" lIns="91425" tIns="45700" rIns="91425" bIns="45700" anchor="t" anchorCtr="0">
            <a:spAutoFit/>
          </a:bodyPr>
          <a:lstStyle/>
          <a:p>
            <a:pPr marL="228600" marR="0" lvl="1" indent="-228600" algn="l" rtl="0">
              <a:spcBef>
                <a:spcPts val="0"/>
              </a:spcBef>
              <a:spcAft>
                <a:spcPts val="0"/>
              </a:spcAft>
              <a:buClr>
                <a:schemeClr val="dk1"/>
              </a:buClr>
              <a:buSzPts val="2400"/>
              <a:buFont typeface="Arial"/>
              <a:buChar char="•"/>
            </a:pPr>
            <a:r>
              <a:rPr lang="en-GB" sz="2400" b="0" i="0" u="none" strike="noStrike" cap="none">
                <a:solidFill>
                  <a:schemeClr val="dk1"/>
                </a:solidFill>
                <a:latin typeface="Arial Narrow"/>
                <a:ea typeface="Arial Narrow"/>
                <a:cs typeface="Arial Narrow"/>
                <a:sym typeface="Arial Narrow"/>
              </a:rPr>
              <a:t>Cloud computing (Google Earth Engine) for large-scale analysis</a:t>
            </a:r>
            <a:endParaRPr/>
          </a:p>
          <a:p>
            <a:pPr marL="228600" marR="0" lvl="1" indent="-228600" algn="l" rtl="0">
              <a:spcBef>
                <a:spcPts val="0"/>
              </a:spcBef>
              <a:spcAft>
                <a:spcPts val="0"/>
              </a:spcAft>
              <a:buClr>
                <a:schemeClr val="dk1"/>
              </a:buClr>
              <a:buSzPts val="2400"/>
              <a:buFont typeface="Arial"/>
              <a:buChar char="•"/>
            </a:pPr>
            <a:r>
              <a:rPr lang="en-GB" sz="2400" b="0" i="0" u="none" strike="noStrike" cap="none">
                <a:solidFill>
                  <a:schemeClr val="dk1"/>
                </a:solidFill>
                <a:latin typeface="Arial Narrow"/>
                <a:ea typeface="Arial Narrow"/>
                <a:cs typeface="Arial Narrow"/>
                <a:sym typeface="Arial Narrow"/>
              </a:rPr>
              <a:t>Learn GIS tools for efficient data handling using free resources online (Youtube, StackExchange, Reddit, Blogs)</a:t>
            </a:r>
            <a:endParaRPr sz="2400" b="0" i="0" u="none" strike="noStrike" cap="none">
              <a:solidFill>
                <a:schemeClr val="dk1"/>
              </a:solidFill>
              <a:latin typeface="Arial Narrow"/>
              <a:ea typeface="Arial Narrow"/>
              <a:cs typeface="Arial Narrow"/>
              <a:sym typeface="Arial Narrow"/>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60"/>
        <p:cNvGrpSpPr/>
        <p:nvPr/>
      </p:nvGrpSpPr>
      <p:grpSpPr>
        <a:xfrm>
          <a:off x="0" y="0"/>
          <a:ext cx="0" cy="0"/>
          <a:chOff x="0" y="0"/>
          <a:chExt cx="0" cy="0"/>
        </a:xfrm>
      </p:grpSpPr>
      <p:pic>
        <p:nvPicPr>
          <p:cNvPr id="361" name="Google Shape;361;p15"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62" name="Google Shape;362;p15"/>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p>
        </p:txBody>
      </p:sp>
      <p:sp>
        <p:nvSpPr>
          <p:cNvPr id="363" name="Google Shape;363;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16</a:t>
            </a:fld>
            <a:endParaRPr/>
          </a:p>
        </p:txBody>
      </p:sp>
      <p:pic>
        <p:nvPicPr>
          <p:cNvPr id="364" name="Google Shape;364;p15"/>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65" name="Google Shape;365;p15"/>
          <p:cNvSpPr/>
          <p:nvPr/>
        </p:nvSpPr>
        <p:spPr>
          <a:xfrm>
            <a:off x="1146336" y="1589814"/>
            <a:ext cx="5416537" cy="659565"/>
          </a:xfrm>
          <a:prstGeom prst="rect">
            <a:avLst/>
          </a:prstGeom>
          <a:solidFill>
            <a:srgbClr val="1F4E7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Narrow"/>
                <a:ea typeface="Arial Narrow"/>
                <a:cs typeface="Arial Narrow"/>
                <a:sym typeface="Arial Narrow"/>
              </a:rPr>
              <a:t>4) Ethical &amp; privacy concerns</a:t>
            </a:r>
            <a:endParaRPr sz="1800">
              <a:solidFill>
                <a:schemeClr val="lt1"/>
              </a:solidFill>
              <a:latin typeface="Calibri"/>
              <a:ea typeface="Calibri"/>
              <a:cs typeface="Calibri"/>
              <a:sym typeface="Calibri"/>
            </a:endParaRPr>
          </a:p>
        </p:txBody>
      </p:sp>
      <p:sp>
        <p:nvSpPr>
          <p:cNvPr id="366" name="Google Shape;366;p15"/>
          <p:cNvSpPr txBox="1"/>
          <p:nvPr/>
        </p:nvSpPr>
        <p:spPr>
          <a:xfrm>
            <a:off x="1148630" y="2523860"/>
            <a:ext cx="7459383" cy="830997"/>
          </a:xfrm>
          <a:prstGeom prst="rect">
            <a:avLst/>
          </a:prstGeom>
          <a:noFill/>
          <a:ln>
            <a:noFill/>
          </a:ln>
        </p:spPr>
        <p:txBody>
          <a:bodyPr spcFirstLastPara="1" wrap="square" lIns="91425" tIns="45700" rIns="91425" bIns="45700" anchor="t" anchorCtr="0">
            <a:spAutoFit/>
          </a:bodyPr>
          <a:lstStyle/>
          <a:p>
            <a:pPr marL="228600" marR="0" lvl="1" indent="-228600" algn="l" rtl="0">
              <a:spcBef>
                <a:spcPts val="0"/>
              </a:spcBef>
              <a:spcAft>
                <a:spcPts val="0"/>
              </a:spcAft>
              <a:buClr>
                <a:schemeClr val="dk1"/>
              </a:buClr>
              <a:buSzPts val="2400"/>
              <a:buFont typeface="Arial"/>
              <a:buChar char="•"/>
            </a:pPr>
            <a:r>
              <a:rPr lang="en-GB" sz="2400" b="0" i="0" u="none" strike="noStrike" cap="none">
                <a:solidFill>
                  <a:schemeClr val="dk1"/>
                </a:solidFill>
                <a:latin typeface="Arial Narrow"/>
                <a:ea typeface="Arial Narrow"/>
                <a:cs typeface="Arial Narrow"/>
                <a:sym typeface="Arial Narrow"/>
              </a:rPr>
              <a:t>Who owns the data?</a:t>
            </a:r>
            <a:endParaRPr/>
          </a:p>
          <a:p>
            <a:pPr marL="228600" marR="0" lvl="1" indent="-228600" algn="l" rtl="0">
              <a:spcBef>
                <a:spcPts val="0"/>
              </a:spcBef>
              <a:spcAft>
                <a:spcPts val="0"/>
              </a:spcAft>
              <a:buClr>
                <a:schemeClr val="dk1"/>
              </a:buClr>
              <a:buSzPts val="2400"/>
              <a:buFont typeface="Arial"/>
              <a:buChar char="•"/>
            </a:pPr>
            <a:r>
              <a:rPr lang="en-GB" sz="2400" b="0" i="0" u="none" strike="noStrike" cap="none">
                <a:solidFill>
                  <a:schemeClr val="dk1"/>
                </a:solidFill>
                <a:latin typeface="Arial Narrow"/>
                <a:ea typeface="Arial Narrow"/>
                <a:cs typeface="Arial Narrow"/>
                <a:sym typeface="Arial Narrow"/>
              </a:rPr>
              <a:t>Is location-based data being misused?</a:t>
            </a:r>
            <a:endParaRPr sz="1800" b="0" i="0" u="none" strike="noStrike" cap="none">
              <a:solidFill>
                <a:schemeClr val="dk1"/>
              </a:solidFill>
              <a:latin typeface="Calibri"/>
              <a:ea typeface="Calibri"/>
              <a:cs typeface="Calibri"/>
              <a:sym typeface="Calibri"/>
            </a:endParaRPr>
          </a:p>
        </p:txBody>
      </p:sp>
      <p:sp>
        <p:nvSpPr>
          <p:cNvPr id="367" name="Google Shape;367;p15"/>
          <p:cNvSpPr/>
          <p:nvPr/>
        </p:nvSpPr>
        <p:spPr>
          <a:xfrm>
            <a:off x="1164478" y="3760909"/>
            <a:ext cx="5416537" cy="659565"/>
          </a:xfrm>
          <a:prstGeom prst="rect">
            <a:avLst/>
          </a:prstGeom>
          <a:solidFill>
            <a:srgbClr val="1F4E79"/>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r>
              <a:rPr lang="en-GB" sz="2400">
                <a:solidFill>
                  <a:schemeClr val="lt1"/>
                </a:solidFill>
                <a:latin typeface="Arial Narrow"/>
                <a:ea typeface="Arial Narrow"/>
                <a:cs typeface="Arial Narrow"/>
                <a:sym typeface="Arial Narrow"/>
              </a:rPr>
              <a:t>Solution 4) Ethical handling of data</a:t>
            </a:r>
            <a:endParaRPr/>
          </a:p>
        </p:txBody>
      </p:sp>
      <p:sp>
        <p:nvSpPr>
          <p:cNvPr id="368" name="Google Shape;368;p15"/>
          <p:cNvSpPr txBox="1"/>
          <p:nvPr/>
        </p:nvSpPr>
        <p:spPr>
          <a:xfrm>
            <a:off x="1166772" y="4694955"/>
            <a:ext cx="8554001" cy="461665"/>
          </a:xfrm>
          <a:prstGeom prst="rect">
            <a:avLst/>
          </a:prstGeom>
          <a:noFill/>
          <a:ln>
            <a:noFill/>
          </a:ln>
        </p:spPr>
        <p:txBody>
          <a:bodyPr spcFirstLastPara="1" wrap="square" lIns="91425" tIns="45700" rIns="91425" bIns="45700" anchor="t" anchorCtr="0">
            <a:spAutoFit/>
          </a:bodyPr>
          <a:lstStyle/>
          <a:p>
            <a:pPr marL="228600" marR="0" lvl="1" indent="-228600" algn="l" rtl="0">
              <a:spcBef>
                <a:spcPts val="0"/>
              </a:spcBef>
              <a:spcAft>
                <a:spcPts val="0"/>
              </a:spcAft>
              <a:buClr>
                <a:schemeClr val="dk1"/>
              </a:buClr>
              <a:buSzPts val="2400"/>
              <a:buFont typeface="Arial"/>
              <a:buChar char="•"/>
            </a:pPr>
            <a:r>
              <a:rPr lang="en-GB" sz="2400" b="0" i="0" u="none" strike="noStrike" cap="none">
                <a:solidFill>
                  <a:schemeClr val="dk1"/>
                </a:solidFill>
                <a:latin typeface="Arial Narrow"/>
                <a:ea typeface="Arial Narrow"/>
                <a:cs typeface="Arial Narrow"/>
                <a:sym typeface="Arial Narrow"/>
              </a:rPr>
              <a:t>Follow FAIR principles (Findable, Accessible, Interoperable, Reusable)</a:t>
            </a:r>
            <a:endParaRPr/>
          </a:p>
        </p:txBody>
      </p:sp>
      <p:sp>
        <p:nvSpPr>
          <p:cNvPr id="369" name="Google Shape;369;p15"/>
          <p:cNvSpPr txBox="1"/>
          <p:nvPr/>
        </p:nvSpPr>
        <p:spPr>
          <a:xfrm>
            <a:off x="2174225" y="-8164"/>
            <a:ext cx="734692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3200" b="1">
                <a:solidFill>
                  <a:schemeClr val="dk1"/>
                </a:solidFill>
                <a:latin typeface="Arial Narrow"/>
                <a:ea typeface="Arial Narrow"/>
                <a:cs typeface="Arial Narrow"/>
                <a:sym typeface="Arial Narrow"/>
              </a:rPr>
              <a:t>Common geodata challenges and solutions</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4"/>
        <p:cNvGrpSpPr/>
        <p:nvPr/>
      </p:nvGrpSpPr>
      <p:grpSpPr>
        <a:xfrm>
          <a:off x="0" y="0"/>
          <a:ext cx="0" cy="0"/>
          <a:chOff x="0" y="0"/>
          <a:chExt cx="0" cy="0"/>
        </a:xfrm>
      </p:grpSpPr>
      <p:pic>
        <p:nvPicPr>
          <p:cNvPr id="375" name="Google Shape;375;p16"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76" name="Google Shape;376;p16"/>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latin typeface="Calibri"/>
              <a:ea typeface="Calibri"/>
              <a:cs typeface="Calibri"/>
              <a:sym typeface="Calibri"/>
            </a:endParaRPr>
          </a:p>
          <a:p>
            <a:pPr marL="0" lvl="0" indent="0" algn="ctr" rtl="0">
              <a:spcBef>
                <a:spcPts val="0"/>
              </a:spcBef>
              <a:spcAft>
                <a:spcPts val="0"/>
              </a:spcAft>
              <a:buNone/>
            </a:pPr>
            <a:endParaRPr/>
          </a:p>
        </p:txBody>
      </p:sp>
      <p:sp>
        <p:nvSpPr>
          <p:cNvPr id="377" name="Google Shape;377;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17</a:t>
            </a:fld>
            <a:endParaRPr/>
          </a:p>
        </p:txBody>
      </p:sp>
      <p:pic>
        <p:nvPicPr>
          <p:cNvPr id="378" name="Google Shape;378;p16"/>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79" name="Google Shape;379;p16"/>
          <p:cNvSpPr/>
          <p:nvPr/>
        </p:nvSpPr>
        <p:spPr>
          <a:xfrm>
            <a:off x="6353335" y="1402338"/>
            <a:ext cx="5416537" cy="877279"/>
          </a:xfrm>
          <a:prstGeom prst="rect">
            <a:avLst/>
          </a:prstGeom>
          <a:solidFill>
            <a:srgbClr val="1F4E7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chemeClr val="lt1"/>
                </a:solidFill>
                <a:latin typeface="Arial Narrow"/>
                <a:ea typeface="Arial Narrow"/>
                <a:cs typeface="Arial Narrow"/>
                <a:sym typeface="Arial Narrow"/>
              </a:rPr>
              <a:t>What potential challenges could this dataset have? </a:t>
            </a:r>
            <a:endParaRPr sz="2400">
              <a:solidFill>
                <a:schemeClr val="lt1"/>
              </a:solidFill>
              <a:latin typeface="Arial Narrow"/>
              <a:ea typeface="Arial Narrow"/>
              <a:cs typeface="Arial Narrow"/>
              <a:sym typeface="Arial Narrow"/>
            </a:endParaRPr>
          </a:p>
        </p:txBody>
      </p:sp>
      <p:sp>
        <p:nvSpPr>
          <p:cNvPr id="380" name="Google Shape;380;p16"/>
          <p:cNvSpPr txBox="1"/>
          <p:nvPr/>
        </p:nvSpPr>
        <p:spPr>
          <a:xfrm>
            <a:off x="6797105" y="2880670"/>
            <a:ext cx="4526400" cy="2678100"/>
          </a:xfrm>
          <a:prstGeom prst="rect">
            <a:avLst/>
          </a:prstGeom>
          <a:noFill/>
          <a:ln>
            <a:noFill/>
          </a:ln>
        </p:spPr>
        <p:txBody>
          <a:bodyPr spcFirstLastPara="1" wrap="square" lIns="91425" tIns="45700" rIns="91425" bIns="45700" anchor="t" anchorCtr="0">
            <a:spAutoFit/>
          </a:bodyPr>
          <a:lstStyle/>
          <a:p>
            <a:pPr marL="228600" marR="0" lvl="1" indent="-228600" algn="l" rtl="0">
              <a:spcBef>
                <a:spcPts val="0"/>
              </a:spcBef>
              <a:spcAft>
                <a:spcPts val="0"/>
              </a:spcAft>
              <a:buClr>
                <a:schemeClr val="dk1"/>
              </a:buClr>
              <a:buSzPts val="2400"/>
              <a:buFont typeface="Arial"/>
              <a:buChar char="•"/>
            </a:pPr>
            <a:r>
              <a:rPr lang="en-GB" sz="2400" b="0" i="0" u="none" strike="noStrike" cap="none">
                <a:solidFill>
                  <a:schemeClr val="dk1"/>
                </a:solidFill>
                <a:latin typeface="Arial Narrow"/>
                <a:ea typeface="Arial Narrow"/>
                <a:cs typeface="Arial Narrow"/>
                <a:sym typeface="Arial Narrow"/>
              </a:rPr>
              <a:t>Cloud </a:t>
            </a:r>
            <a:r>
              <a:rPr lang="en-GB" sz="2400">
                <a:solidFill>
                  <a:schemeClr val="dk1"/>
                </a:solidFill>
                <a:latin typeface="Arial Narrow"/>
                <a:ea typeface="Arial Narrow"/>
                <a:cs typeface="Arial Narrow"/>
                <a:sym typeface="Arial Narrow"/>
              </a:rPr>
              <a:t>c</a:t>
            </a:r>
            <a:r>
              <a:rPr lang="en-GB" sz="2400" b="0" i="0" u="none" strike="noStrike" cap="none">
                <a:solidFill>
                  <a:schemeClr val="dk1"/>
                </a:solidFill>
                <a:latin typeface="Arial Narrow"/>
                <a:ea typeface="Arial Narrow"/>
                <a:cs typeface="Arial Narrow"/>
                <a:sym typeface="Arial Narrow"/>
              </a:rPr>
              <a:t>overage</a:t>
            </a:r>
            <a:endParaRPr/>
          </a:p>
          <a:p>
            <a:pPr marL="0" marR="0" lvl="1" indent="0" algn="l" rtl="0">
              <a:spcBef>
                <a:spcPts val="0"/>
              </a:spcBef>
              <a:spcAft>
                <a:spcPts val="0"/>
              </a:spcAft>
              <a:buNone/>
            </a:pPr>
            <a:endParaRPr sz="2400" b="1" i="0" u="none" strike="noStrike" cap="none">
              <a:solidFill>
                <a:schemeClr val="dk1"/>
              </a:solidFill>
              <a:latin typeface="Arial Narrow"/>
              <a:ea typeface="Arial Narrow"/>
              <a:cs typeface="Arial Narrow"/>
              <a:sym typeface="Arial Narrow"/>
            </a:endParaRPr>
          </a:p>
          <a:p>
            <a:pPr marL="0" marR="0" lvl="1" indent="0" algn="l" rtl="0">
              <a:spcBef>
                <a:spcPts val="0"/>
              </a:spcBef>
              <a:spcAft>
                <a:spcPts val="0"/>
              </a:spcAft>
              <a:buNone/>
            </a:pPr>
            <a:r>
              <a:rPr lang="en-GB" sz="2400" b="1" i="0" u="none" strike="noStrike" cap="none">
                <a:solidFill>
                  <a:schemeClr val="dk1"/>
                </a:solidFill>
                <a:latin typeface="Arial Narrow"/>
                <a:ea typeface="Arial Narrow"/>
                <a:cs typeface="Arial Narrow"/>
                <a:sym typeface="Arial Narrow"/>
              </a:rPr>
              <a:t>Depending on the type of </a:t>
            </a:r>
            <a:r>
              <a:rPr lang="en-GB" sz="2400" b="1">
                <a:solidFill>
                  <a:schemeClr val="dk1"/>
                </a:solidFill>
                <a:latin typeface="Arial Narrow"/>
                <a:ea typeface="Arial Narrow"/>
                <a:cs typeface="Arial Narrow"/>
                <a:sym typeface="Arial Narrow"/>
              </a:rPr>
              <a:t>a</a:t>
            </a:r>
            <a:r>
              <a:rPr lang="en-GB" sz="2400" b="1" i="0" u="none" strike="noStrike" cap="none">
                <a:solidFill>
                  <a:schemeClr val="dk1"/>
                </a:solidFill>
                <a:latin typeface="Arial Narrow"/>
                <a:ea typeface="Arial Narrow"/>
                <a:cs typeface="Arial Narrow"/>
                <a:sym typeface="Arial Narrow"/>
              </a:rPr>
              <a:t>nalysis</a:t>
            </a:r>
            <a:endParaRPr/>
          </a:p>
          <a:p>
            <a:pPr marL="228600" marR="0" lvl="1" indent="-228600" algn="l" rtl="0">
              <a:spcBef>
                <a:spcPts val="0"/>
              </a:spcBef>
              <a:spcAft>
                <a:spcPts val="0"/>
              </a:spcAft>
              <a:buClr>
                <a:schemeClr val="dk1"/>
              </a:buClr>
              <a:buSzPts val="2400"/>
              <a:buFont typeface="Arial"/>
              <a:buChar char="•"/>
            </a:pPr>
            <a:r>
              <a:rPr lang="en-GB" sz="2400" b="0" i="0" u="none" strike="noStrike" cap="none">
                <a:solidFill>
                  <a:schemeClr val="dk1"/>
                </a:solidFill>
                <a:latin typeface="Arial Narrow"/>
                <a:ea typeface="Arial Narrow"/>
                <a:cs typeface="Arial Narrow"/>
                <a:sym typeface="Arial Narrow"/>
              </a:rPr>
              <a:t>Temporal </a:t>
            </a:r>
            <a:r>
              <a:rPr lang="en-GB" sz="2400">
                <a:solidFill>
                  <a:schemeClr val="dk1"/>
                </a:solidFill>
                <a:latin typeface="Arial Narrow"/>
                <a:ea typeface="Arial Narrow"/>
                <a:cs typeface="Arial Narrow"/>
                <a:sym typeface="Arial Narrow"/>
              </a:rPr>
              <a:t>r</a:t>
            </a:r>
            <a:r>
              <a:rPr lang="en-GB" sz="2400" b="0" i="0" u="none" strike="noStrike" cap="none">
                <a:solidFill>
                  <a:schemeClr val="dk1"/>
                </a:solidFill>
                <a:latin typeface="Arial Narrow"/>
                <a:ea typeface="Arial Narrow"/>
                <a:cs typeface="Arial Narrow"/>
                <a:sym typeface="Arial Narrow"/>
              </a:rPr>
              <a:t>esolution of </a:t>
            </a:r>
            <a:r>
              <a:rPr lang="en-GB" sz="2400">
                <a:solidFill>
                  <a:schemeClr val="dk1"/>
                </a:solidFill>
                <a:latin typeface="Arial Narrow"/>
                <a:ea typeface="Arial Narrow"/>
                <a:cs typeface="Arial Narrow"/>
                <a:sym typeface="Arial Narrow"/>
              </a:rPr>
              <a:t>s</a:t>
            </a:r>
            <a:r>
              <a:rPr lang="en-GB" sz="2400" b="0" i="0" u="none" strike="noStrike" cap="none">
                <a:solidFill>
                  <a:schemeClr val="dk1"/>
                </a:solidFill>
                <a:latin typeface="Arial Narrow"/>
                <a:ea typeface="Arial Narrow"/>
                <a:cs typeface="Arial Narrow"/>
                <a:sym typeface="Arial Narrow"/>
              </a:rPr>
              <a:t>atellite (</a:t>
            </a:r>
            <a:r>
              <a:rPr lang="en-GB" sz="2400">
                <a:solidFill>
                  <a:schemeClr val="dk1"/>
                </a:solidFill>
                <a:latin typeface="Arial Narrow"/>
                <a:ea typeface="Arial Narrow"/>
                <a:cs typeface="Arial Narrow"/>
                <a:sym typeface="Arial Narrow"/>
              </a:rPr>
              <a:t>r</a:t>
            </a:r>
            <a:r>
              <a:rPr lang="en-GB" sz="2400" b="0" i="0" u="none" strike="noStrike" cap="none">
                <a:solidFill>
                  <a:schemeClr val="dk1"/>
                </a:solidFill>
                <a:latin typeface="Arial Narrow"/>
                <a:ea typeface="Arial Narrow"/>
                <a:cs typeface="Arial Narrow"/>
                <a:sym typeface="Arial Narrow"/>
              </a:rPr>
              <a:t>epetition </a:t>
            </a:r>
            <a:r>
              <a:rPr lang="en-GB" sz="2400">
                <a:solidFill>
                  <a:schemeClr val="dk1"/>
                </a:solidFill>
                <a:latin typeface="Arial Narrow"/>
                <a:ea typeface="Arial Narrow"/>
                <a:cs typeface="Arial Narrow"/>
                <a:sym typeface="Arial Narrow"/>
              </a:rPr>
              <a:t>r</a:t>
            </a:r>
            <a:r>
              <a:rPr lang="en-GB" sz="2400" b="0" i="0" u="none" strike="noStrike" cap="none">
                <a:solidFill>
                  <a:schemeClr val="dk1"/>
                </a:solidFill>
                <a:latin typeface="Arial Narrow"/>
                <a:ea typeface="Arial Narrow"/>
                <a:cs typeface="Arial Narrow"/>
                <a:sym typeface="Arial Narrow"/>
              </a:rPr>
              <a:t>ate)</a:t>
            </a:r>
            <a:endParaRPr/>
          </a:p>
          <a:p>
            <a:pPr marL="228600" marR="0" lvl="1" indent="-228600" algn="l" rtl="0">
              <a:spcBef>
                <a:spcPts val="0"/>
              </a:spcBef>
              <a:spcAft>
                <a:spcPts val="0"/>
              </a:spcAft>
              <a:buClr>
                <a:schemeClr val="dk1"/>
              </a:buClr>
              <a:buSzPts val="2400"/>
              <a:buFont typeface="Arial"/>
              <a:buChar char="•"/>
            </a:pPr>
            <a:r>
              <a:rPr lang="en-GB" sz="2400" b="0" i="0" u="none" strike="noStrike" cap="none">
                <a:solidFill>
                  <a:schemeClr val="dk1"/>
                </a:solidFill>
                <a:latin typeface="Arial Narrow"/>
                <a:ea typeface="Arial Narrow"/>
                <a:cs typeface="Arial Narrow"/>
                <a:sym typeface="Arial Narrow"/>
              </a:rPr>
              <a:t>Image </a:t>
            </a:r>
            <a:r>
              <a:rPr lang="en-GB" sz="2400">
                <a:solidFill>
                  <a:schemeClr val="dk1"/>
                </a:solidFill>
                <a:latin typeface="Arial Narrow"/>
                <a:ea typeface="Arial Narrow"/>
                <a:cs typeface="Arial Narrow"/>
                <a:sym typeface="Arial Narrow"/>
              </a:rPr>
              <a:t>r</a:t>
            </a:r>
            <a:r>
              <a:rPr lang="en-GB" sz="2400" b="0" i="0" u="none" strike="noStrike" cap="none">
                <a:solidFill>
                  <a:schemeClr val="dk1"/>
                </a:solidFill>
                <a:latin typeface="Arial Narrow"/>
                <a:ea typeface="Arial Narrow"/>
                <a:cs typeface="Arial Narrow"/>
                <a:sym typeface="Arial Narrow"/>
              </a:rPr>
              <a:t>esolution</a:t>
            </a:r>
            <a:endParaRPr/>
          </a:p>
          <a:p>
            <a:pPr marL="228600" marR="0" lvl="1" indent="-76200" algn="l" rtl="0">
              <a:spcBef>
                <a:spcPts val="0"/>
              </a:spcBef>
              <a:spcAft>
                <a:spcPts val="0"/>
              </a:spcAft>
              <a:buClr>
                <a:schemeClr val="dk1"/>
              </a:buClr>
              <a:buSzPts val="2400"/>
              <a:buFont typeface="Arial"/>
              <a:buNone/>
            </a:pPr>
            <a:endParaRPr sz="2400" b="0" i="0" u="none" strike="noStrike" cap="none">
              <a:solidFill>
                <a:schemeClr val="dk1"/>
              </a:solidFill>
              <a:latin typeface="Arial Narrow"/>
              <a:ea typeface="Arial Narrow"/>
              <a:cs typeface="Arial Narrow"/>
              <a:sym typeface="Arial Narrow"/>
            </a:endParaRPr>
          </a:p>
        </p:txBody>
      </p:sp>
      <p:sp>
        <p:nvSpPr>
          <p:cNvPr id="381" name="Google Shape;381;p16"/>
          <p:cNvSpPr txBox="1"/>
          <p:nvPr/>
        </p:nvSpPr>
        <p:spPr>
          <a:xfrm>
            <a:off x="2174225" y="-8164"/>
            <a:ext cx="734692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3200" b="1">
                <a:solidFill>
                  <a:schemeClr val="dk1"/>
                </a:solidFill>
                <a:latin typeface="Arial Narrow"/>
                <a:ea typeface="Arial Narrow"/>
                <a:cs typeface="Arial Narrow"/>
                <a:sym typeface="Arial Narrow"/>
              </a:rPr>
              <a:t>Identifying challenges in real-world data</a:t>
            </a:r>
            <a:endParaRPr sz="1800" b="1">
              <a:solidFill>
                <a:schemeClr val="dk1"/>
              </a:solidFill>
              <a:latin typeface="Arial Narrow"/>
              <a:ea typeface="Arial Narrow"/>
              <a:cs typeface="Arial Narrow"/>
              <a:sym typeface="Arial Narrow"/>
            </a:endParaRPr>
          </a:p>
        </p:txBody>
      </p:sp>
      <p:pic>
        <p:nvPicPr>
          <p:cNvPr id="382" name="Google Shape;382;p16" descr="Ein Bild, das Gelände enthält.&#10;&#10;KI-generierte Inhalte können fehlerhaft sein."/>
          <p:cNvPicPr preferRelativeResize="0"/>
          <p:nvPr/>
        </p:nvPicPr>
        <p:blipFill rotWithShape="1">
          <a:blip r:embed="rId5">
            <a:alphaModFix/>
          </a:blip>
          <a:srcRect/>
          <a:stretch/>
        </p:blipFill>
        <p:spPr>
          <a:xfrm>
            <a:off x="1194399" y="1256696"/>
            <a:ext cx="4632488" cy="472560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87"/>
        <p:cNvGrpSpPr/>
        <p:nvPr/>
      </p:nvGrpSpPr>
      <p:grpSpPr>
        <a:xfrm>
          <a:off x="0" y="0"/>
          <a:ext cx="0" cy="0"/>
          <a:chOff x="0" y="0"/>
          <a:chExt cx="0" cy="0"/>
        </a:xfrm>
      </p:grpSpPr>
      <p:pic>
        <p:nvPicPr>
          <p:cNvPr id="388" name="Google Shape;388;p17"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389" name="Google Shape;389;p17"/>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p>
        </p:txBody>
      </p:sp>
      <p:sp>
        <p:nvSpPr>
          <p:cNvPr id="390" name="Google Shape;390;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18</a:t>
            </a:fld>
            <a:endParaRPr/>
          </a:p>
        </p:txBody>
      </p:sp>
      <p:pic>
        <p:nvPicPr>
          <p:cNvPr id="391" name="Google Shape;391;p17"/>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392" name="Google Shape;392;p17"/>
          <p:cNvSpPr txBox="1"/>
          <p:nvPr/>
        </p:nvSpPr>
        <p:spPr>
          <a:xfrm>
            <a:off x="906724" y="1284098"/>
            <a:ext cx="9884400" cy="4525200"/>
          </a:xfrm>
          <a:prstGeom prst="rect">
            <a:avLst/>
          </a:prstGeom>
          <a:noFill/>
          <a:ln>
            <a:noFill/>
          </a:ln>
        </p:spPr>
        <p:txBody>
          <a:bodyPr spcFirstLastPara="1" wrap="square" lIns="91425" tIns="45700" rIns="91425" bIns="45700" anchor="t" anchorCtr="0">
            <a:spAutoFit/>
          </a:bodyPr>
          <a:lstStyle/>
          <a:p>
            <a:pPr marL="457200" marR="0" lvl="0" indent="0" algn="l" rtl="0">
              <a:spcBef>
                <a:spcPts val="0"/>
              </a:spcBef>
              <a:spcAft>
                <a:spcPts val="0"/>
              </a:spcAft>
              <a:buNone/>
            </a:pPr>
            <a:r>
              <a:rPr lang="en-GB" sz="2400" b="1">
                <a:solidFill>
                  <a:schemeClr val="dk1"/>
                </a:solidFill>
                <a:latin typeface="Arial Narrow"/>
                <a:ea typeface="Arial Narrow"/>
                <a:cs typeface="Arial Narrow"/>
                <a:sym typeface="Arial Narrow"/>
              </a:rPr>
              <a:t>Spatial data analysis</a:t>
            </a:r>
            <a:r>
              <a:rPr lang="en-GB" sz="2400">
                <a:solidFill>
                  <a:schemeClr val="dk1"/>
                </a:solidFill>
                <a:latin typeface="Arial Narrow"/>
                <a:ea typeface="Arial Narrow"/>
                <a:cs typeface="Arial Narrow"/>
                <a:sym typeface="Arial Narrow"/>
              </a:rPr>
              <a:t> involves examining geographic data to understand spatial relationships and patterns</a:t>
            </a:r>
            <a:endParaRPr sz="1800">
              <a:solidFill>
                <a:schemeClr val="dk1"/>
              </a:solidFill>
              <a:latin typeface="Calibri"/>
              <a:ea typeface="Calibri"/>
              <a:cs typeface="Calibri"/>
              <a:sym typeface="Calibri"/>
            </a:endParaRPr>
          </a:p>
          <a:p>
            <a:pPr marL="457200" marR="0" lvl="0" indent="0" algn="l" rtl="0">
              <a:spcBef>
                <a:spcPts val="0"/>
              </a:spcBef>
              <a:spcAft>
                <a:spcPts val="0"/>
              </a:spcAft>
              <a:buNone/>
            </a:pPr>
            <a:endParaRPr sz="2400">
              <a:solidFill>
                <a:schemeClr val="dk1"/>
              </a:solidFill>
              <a:latin typeface="Arial Narrow"/>
              <a:ea typeface="Arial Narrow"/>
              <a:cs typeface="Arial Narrow"/>
              <a:sym typeface="Arial Narrow"/>
            </a:endParaRPr>
          </a:p>
          <a:p>
            <a:pPr marL="457200" marR="0" lvl="0" indent="0" algn="l" rtl="0">
              <a:spcBef>
                <a:spcPts val="0"/>
              </a:spcBef>
              <a:spcAft>
                <a:spcPts val="0"/>
              </a:spcAft>
              <a:buNone/>
            </a:pPr>
            <a:r>
              <a:rPr lang="en-GB" sz="2400" b="1">
                <a:solidFill>
                  <a:schemeClr val="dk1"/>
                </a:solidFill>
                <a:latin typeface="Arial Narrow"/>
                <a:ea typeface="Arial Narrow"/>
                <a:cs typeface="Arial Narrow"/>
                <a:sym typeface="Arial Narrow"/>
              </a:rPr>
              <a:t>Geospatial data is powerful</a:t>
            </a:r>
            <a:r>
              <a:rPr lang="en-GB" sz="2400">
                <a:solidFill>
                  <a:schemeClr val="dk1"/>
                </a:solidFill>
                <a:latin typeface="Arial Narrow"/>
                <a:ea typeface="Arial Narrow"/>
                <a:cs typeface="Arial Narrow"/>
                <a:sym typeface="Arial Narrow"/>
              </a:rPr>
              <a:t> because it provides unique insights, supports decision-making, enables real-time monitoring, and improves resource management</a:t>
            </a:r>
            <a:endParaRPr sz="24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400">
              <a:solidFill>
                <a:schemeClr val="dk1"/>
              </a:solidFill>
              <a:latin typeface="Arial Narrow"/>
              <a:ea typeface="Arial Narrow"/>
              <a:cs typeface="Arial Narrow"/>
              <a:sym typeface="Arial Narrow"/>
            </a:endParaRPr>
          </a:p>
          <a:p>
            <a:pPr marL="457200" marR="0" lvl="1" indent="0" algn="l" rtl="0">
              <a:spcBef>
                <a:spcPts val="0"/>
              </a:spcBef>
              <a:spcAft>
                <a:spcPts val="0"/>
              </a:spcAft>
              <a:buNone/>
            </a:pPr>
            <a:r>
              <a:rPr lang="en-GB" sz="2400" b="1" i="0" u="none" strike="noStrike" cap="none">
                <a:solidFill>
                  <a:schemeClr val="dk1"/>
                </a:solidFill>
                <a:latin typeface="Arial Narrow"/>
                <a:ea typeface="Arial Narrow"/>
                <a:cs typeface="Arial Narrow"/>
                <a:sym typeface="Arial Narrow"/>
              </a:rPr>
              <a:t>Common challenges</a:t>
            </a:r>
            <a:r>
              <a:rPr lang="en-GB" sz="2400" b="0" i="0" u="none" strike="noStrike" cap="none">
                <a:solidFill>
                  <a:schemeClr val="dk1"/>
                </a:solidFill>
                <a:latin typeface="Arial Narrow"/>
                <a:ea typeface="Arial Narrow"/>
                <a:cs typeface="Arial Narrow"/>
                <a:sym typeface="Arial Narrow"/>
              </a:rPr>
              <a:t> include data quality, access issues, technical limitations, and ethical concerns</a:t>
            </a:r>
            <a:endParaRPr sz="2400" b="0" i="0" u="none" strike="noStrike" cap="none">
              <a:solidFill>
                <a:schemeClr val="dk1"/>
              </a:solidFill>
              <a:latin typeface="Arial Narrow"/>
              <a:ea typeface="Arial Narrow"/>
              <a:cs typeface="Arial Narrow"/>
              <a:sym typeface="Arial Narrow"/>
            </a:endParaRPr>
          </a:p>
          <a:p>
            <a:pPr marL="457200" marR="0" lvl="1" indent="0" algn="l" rtl="0">
              <a:spcBef>
                <a:spcPts val="0"/>
              </a:spcBef>
              <a:spcAft>
                <a:spcPts val="0"/>
              </a:spcAft>
              <a:buNone/>
            </a:pPr>
            <a:endParaRPr sz="2400" b="0" i="0" u="none" strike="noStrike" cap="none">
              <a:solidFill>
                <a:schemeClr val="dk1"/>
              </a:solidFill>
              <a:latin typeface="Arial Narrow"/>
              <a:ea typeface="Arial Narrow"/>
              <a:cs typeface="Arial Narrow"/>
              <a:sym typeface="Arial Narrow"/>
            </a:endParaRPr>
          </a:p>
          <a:p>
            <a:pPr marL="457200" marR="0" lvl="1" indent="0" algn="l" rtl="0">
              <a:spcBef>
                <a:spcPts val="0"/>
              </a:spcBef>
              <a:spcAft>
                <a:spcPts val="0"/>
              </a:spcAft>
              <a:buNone/>
            </a:pPr>
            <a:r>
              <a:rPr lang="en-GB" sz="2400" b="1" i="0" u="none" strike="noStrike" cap="none">
                <a:solidFill>
                  <a:schemeClr val="dk1"/>
                </a:solidFill>
                <a:latin typeface="Arial Narrow"/>
                <a:ea typeface="Arial Narrow"/>
                <a:cs typeface="Arial Narrow"/>
                <a:sym typeface="Arial Narrow"/>
              </a:rPr>
              <a:t>Solutions</a:t>
            </a:r>
            <a:r>
              <a:rPr lang="en-GB" sz="2400" b="0" i="0" u="none" strike="noStrike" cap="none">
                <a:solidFill>
                  <a:schemeClr val="dk1"/>
                </a:solidFill>
                <a:latin typeface="Arial Narrow"/>
                <a:ea typeface="Arial Narrow"/>
                <a:cs typeface="Arial Narrow"/>
                <a:sym typeface="Arial Narrow"/>
              </a:rPr>
              <a:t> involve using open data, cloud computing, and learning GIS skills</a:t>
            </a:r>
            <a:r>
              <a:rPr lang="en-GB" sz="2400">
                <a:solidFill>
                  <a:schemeClr val="dk1"/>
                </a:solidFill>
                <a:latin typeface="Arial Narrow"/>
                <a:ea typeface="Arial Narrow"/>
                <a:cs typeface="Arial Narrow"/>
                <a:sym typeface="Arial Narrow"/>
              </a:rPr>
              <a:t>:</a:t>
            </a:r>
            <a:endParaRPr sz="1800" b="0" i="0" u="none" strike="noStrike" cap="none">
              <a:solidFill>
                <a:schemeClr val="dk1"/>
              </a:solidFill>
              <a:latin typeface="Arial Narrow"/>
              <a:ea typeface="Arial Narrow"/>
              <a:cs typeface="Arial Narrow"/>
              <a:sym typeface="Arial Narrow"/>
            </a:endParaRPr>
          </a:p>
          <a:p>
            <a:pPr marL="457200" marR="0" lvl="1" indent="0" algn="l" rtl="0">
              <a:spcBef>
                <a:spcPts val="0"/>
              </a:spcBef>
              <a:spcAft>
                <a:spcPts val="0"/>
              </a:spcAft>
              <a:buNone/>
            </a:pPr>
            <a:r>
              <a:rPr lang="en-GB" sz="2400">
                <a:solidFill>
                  <a:schemeClr val="dk1"/>
                </a:solidFill>
                <a:latin typeface="Arial Narrow"/>
                <a:ea typeface="Arial Narrow"/>
                <a:cs typeface="Arial Narrow"/>
                <a:sym typeface="Arial Narrow"/>
              </a:rPr>
              <a:t>u</a:t>
            </a:r>
            <a:r>
              <a:rPr lang="en-GB" sz="2400" b="0" i="0" u="none" strike="noStrike" cap="none">
                <a:solidFill>
                  <a:schemeClr val="dk1"/>
                </a:solidFill>
                <a:latin typeface="Arial Narrow"/>
                <a:ea typeface="Arial Narrow"/>
                <a:cs typeface="Arial Narrow"/>
                <a:sym typeface="Arial Narrow"/>
              </a:rPr>
              <a:t>nderstanding </a:t>
            </a:r>
            <a:r>
              <a:rPr lang="en-GB" sz="2400" b="1" i="0" u="none" strike="noStrike" cap="none">
                <a:solidFill>
                  <a:schemeClr val="dk1"/>
                </a:solidFill>
                <a:latin typeface="Arial Narrow"/>
                <a:ea typeface="Arial Narrow"/>
                <a:cs typeface="Arial Narrow"/>
                <a:sym typeface="Arial Narrow"/>
              </a:rPr>
              <a:t>limitations</a:t>
            </a:r>
            <a:r>
              <a:rPr lang="en-GB" sz="2400" b="0" i="0" u="none" strike="noStrike" cap="none">
                <a:solidFill>
                  <a:schemeClr val="dk1"/>
                </a:solidFill>
                <a:latin typeface="Arial Narrow"/>
                <a:ea typeface="Arial Narrow"/>
                <a:cs typeface="Arial Narrow"/>
                <a:sym typeface="Arial Narrow"/>
              </a:rPr>
              <a:t> is key</a:t>
            </a:r>
            <a:endParaRPr sz="2400" b="0" i="0" u="none" strike="noStrike" cap="none">
              <a:solidFill>
                <a:schemeClr val="dk1"/>
              </a:solidFill>
              <a:latin typeface="Arial Narrow"/>
              <a:ea typeface="Arial Narrow"/>
              <a:cs typeface="Arial Narrow"/>
              <a:sym typeface="Arial Narrow"/>
            </a:endParaRPr>
          </a:p>
        </p:txBody>
      </p:sp>
      <p:sp>
        <p:nvSpPr>
          <p:cNvPr id="393" name="Google Shape;393;p17"/>
          <p:cNvSpPr txBox="1"/>
          <p:nvPr/>
        </p:nvSpPr>
        <p:spPr>
          <a:xfrm>
            <a:off x="2174225" y="-8164"/>
            <a:ext cx="7346920"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3200" b="1">
                <a:solidFill>
                  <a:schemeClr val="dk1"/>
                </a:solidFill>
                <a:latin typeface="Arial Narrow"/>
                <a:ea typeface="Arial Narrow"/>
                <a:cs typeface="Arial Narrow"/>
                <a:sym typeface="Arial Narrow"/>
              </a:rPr>
              <a:t>Summary &amp; key takeaways</a:t>
            </a:r>
            <a:endParaRPr sz="1800" b="1">
              <a:solidFill>
                <a:schemeClr val="dk1"/>
              </a:solidFill>
              <a:latin typeface="Arial Narrow"/>
              <a:ea typeface="Arial Narrow"/>
              <a:cs typeface="Arial Narrow"/>
              <a:sym typeface="Arial Narrow"/>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18"/>
          <p:cNvSpPr txBox="1"/>
          <p:nvPr/>
        </p:nvSpPr>
        <p:spPr>
          <a:xfrm>
            <a:off x="2174225" y="-26306"/>
            <a:ext cx="5623349"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3200" b="1">
                <a:solidFill>
                  <a:schemeClr val="dk1"/>
                </a:solidFill>
                <a:latin typeface="Arial Narrow"/>
                <a:ea typeface="Arial Narrow"/>
                <a:cs typeface="Arial Narrow"/>
                <a:sym typeface="Arial Narrow"/>
              </a:rPr>
              <a:t>Sources</a:t>
            </a:r>
            <a:endParaRPr sz="1800">
              <a:solidFill>
                <a:schemeClr val="dk1"/>
              </a:solidFill>
              <a:latin typeface="Calibri"/>
              <a:ea typeface="Calibri"/>
              <a:cs typeface="Calibri"/>
              <a:sym typeface="Calibri"/>
            </a:endParaRPr>
          </a:p>
        </p:txBody>
      </p:sp>
      <p:pic>
        <p:nvPicPr>
          <p:cNvPr id="400" name="Google Shape;400;p18"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401" name="Google Shape;401;p18"/>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latin typeface="Calibri"/>
              <a:ea typeface="Calibri"/>
              <a:cs typeface="Calibri"/>
              <a:sym typeface="Calibri"/>
            </a:endParaRPr>
          </a:p>
        </p:txBody>
      </p:sp>
      <p:sp>
        <p:nvSpPr>
          <p:cNvPr id="402" name="Google Shape;402;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19</a:t>
            </a:fld>
            <a:endParaRPr/>
          </a:p>
        </p:txBody>
      </p:sp>
      <p:pic>
        <p:nvPicPr>
          <p:cNvPr id="403" name="Google Shape;403;p18"/>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404" name="Google Shape;404;p18"/>
          <p:cNvSpPr txBox="1"/>
          <p:nvPr/>
        </p:nvSpPr>
        <p:spPr>
          <a:xfrm>
            <a:off x="807462" y="934336"/>
            <a:ext cx="11271900" cy="5248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900">
                <a:solidFill>
                  <a:schemeClr val="dk1"/>
                </a:solidFill>
                <a:latin typeface="Arial Narrow"/>
                <a:ea typeface="Arial Narrow"/>
                <a:cs typeface="Arial Narrow"/>
                <a:sym typeface="Arial Narrow"/>
              </a:rPr>
              <a:t>Coetzee, C., Van Niekerk, D., Murphree, M., Shapiro, M. D., &amp; Others. (2013). </a:t>
            </a:r>
            <a:r>
              <a:rPr lang="en-GB" sz="1900" i="1">
                <a:solidFill>
                  <a:schemeClr val="dk1"/>
                </a:solidFill>
                <a:latin typeface="Arial Narrow"/>
                <a:ea typeface="Arial Narrow"/>
                <a:cs typeface="Arial Narrow"/>
                <a:sym typeface="Arial Narrow"/>
              </a:rPr>
              <a:t>Feasibility study on the decentralisation and institutional capacity development for the Directorate Agricultural Disaster Risk Management</a:t>
            </a:r>
            <a:r>
              <a:rPr lang="en-GB" sz="1900">
                <a:solidFill>
                  <a:schemeClr val="dk1"/>
                </a:solidFill>
                <a:latin typeface="Arial Narrow"/>
                <a:ea typeface="Arial Narrow"/>
                <a:cs typeface="Arial Narrow"/>
                <a:sym typeface="Arial Narrow"/>
              </a:rPr>
              <a:t>. DAFF.</a:t>
            </a:r>
            <a:endParaRPr sz="1700">
              <a:solidFill>
                <a:schemeClr val="dk1"/>
              </a:solidFill>
              <a:latin typeface="Arial Narrow"/>
              <a:ea typeface="Arial Narrow"/>
              <a:cs typeface="Arial Narrow"/>
              <a:sym typeface="Arial Narrow"/>
            </a:endParaRPr>
          </a:p>
          <a:p>
            <a:pPr marL="0" marR="0" lvl="0" indent="0" algn="l" rtl="0">
              <a:spcBef>
                <a:spcPts val="1000"/>
              </a:spcBef>
              <a:spcAft>
                <a:spcPts val="0"/>
              </a:spcAft>
              <a:buNone/>
            </a:pPr>
            <a:r>
              <a:rPr lang="en-GB" sz="1900">
                <a:solidFill>
                  <a:schemeClr val="dk1"/>
                </a:solidFill>
                <a:latin typeface="Arial Narrow"/>
                <a:ea typeface="Arial Narrow"/>
                <a:cs typeface="Arial Narrow"/>
                <a:sym typeface="Arial Narrow"/>
              </a:rPr>
              <a:t>Güneralp, B., Lwasa, S., Masundire, H., Seto, K. C., &amp; Others. (2017). </a:t>
            </a:r>
            <a:r>
              <a:rPr lang="en-GB" sz="1900" i="1">
                <a:solidFill>
                  <a:schemeClr val="dk1"/>
                </a:solidFill>
                <a:latin typeface="Arial Narrow"/>
                <a:ea typeface="Arial Narrow"/>
                <a:cs typeface="Arial Narrow"/>
                <a:sym typeface="Arial Narrow"/>
              </a:rPr>
              <a:t>Urbanization in Africa: Challenges and opportunities for conservation</a:t>
            </a:r>
            <a:r>
              <a:rPr lang="en-GB" sz="1900">
                <a:solidFill>
                  <a:schemeClr val="dk1"/>
                </a:solidFill>
                <a:latin typeface="Arial Narrow"/>
                <a:ea typeface="Arial Narrow"/>
                <a:cs typeface="Arial Narrow"/>
                <a:sym typeface="Arial Narrow"/>
              </a:rPr>
              <a:t>. </a:t>
            </a:r>
            <a:r>
              <a:rPr lang="en-GB" sz="1900" i="1">
                <a:solidFill>
                  <a:schemeClr val="dk1"/>
                </a:solidFill>
                <a:latin typeface="Arial Narrow"/>
                <a:ea typeface="Arial Narrow"/>
                <a:cs typeface="Arial Narrow"/>
                <a:sym typeface="Arial Narrow"/>
              </a:rPr>
              <a:t>Environmental Research Letters, 13</a:t>
            </a:r>
            <a:r>
              <a:rPr lang="en-GB" sz="1900">
                <a:solidFill>
                  <a:schemeClr val="dk1"/>
                </a:solidFill>
                <a:latin typeface="Arial Narrow"/>
                <a:ea typeface="Arial Narrow"/>
                <a:cs typeface="Arial Narrow"/>
                <a:sym typeface="Arial Narrow"/>
              </a:rPr>
              <a:t>(1), 015002. </a:t>
            </a:r>
            <a:r>
              <a:rPr lang="en-GB" sz="1900" u="sng">
                <a:solidFill>
                  <a:schemeClr val="dk1"/>
                </a:solidFill>
                <a:latin typeface="Arial Narrow"/>
                <a:ea typeface="Arial Narrow"/>
                <a:cs typeface="Arial Narrow"/>
                <a:sym typeface="Arial Narrow"/>
                <a:hlinkClick r:id="rId5">
                  <a:extLst>
                    <a:ext uri="{A12FA001-AC4F-418D-AE19-62706E023703}">
                      <ahyp:hlinkClr xmlns:ahyp="http://schemas.microsoft.com/office/drawing/2018/hyperlinkcolor" val="tx"/>
                    </a:ext>
                  </a:extLst>
                </a:hlinkClick>
              </a:rPr>
              <a:t>https://doi.org/10.1088/1748-9326/aa94fe</a:t>
            </a:r>
            <a:endParaRPr sz="1700">
              <a:solidFill>
                <a:schemeClr val="dk1"/>
              </a:solidFill>
              <a:latin typeface="Arial Narrow"/>
              <a:ea typeface="Arial Narrow"/>
              <a:cs typeface="Arial Narrow"/>
              <a:sym typeface="Arial Narrow"/>
            </a:endParaRPr>
          </a:p>
          <a:p>
            <a:pPr marL="0" marR="0" lvl="0" indent="0" algn="l" rtl="0">
              <a:spcBef>
                <a:spcPts val="1000"/>
              </a:spcBef>
              <a:spcAft>
                <a:spcPts val="0"/>
              </a:spcAft>
              <a:buNone/>
            </a:pPr>
            <a:r>
              <a:rPr lang="en-GB" sz="1900">
                <a:solidFill>
                  <a:schemeClr val="dk1"/>
                </a:solidFill>
                <a:latin typeface="Arial Narrow"/>
                <a:ea typeface="Arial Narrow"/>
                <a:cs typeface="Arial Narrow"/>
                <a:sym typeface="Arial Narrow"/>
              </a:rPr>
              <a:t>Max Planck Society. (2024, July 31). </a:t>
            </a:r>
            <a:r>
              <a:rPr lang="en-GB" sz="1900" i="1">
                <a:solidFill>
                  <a:schemeClr val="dk1"/>
                </a:solidFill>
                <a:latin typeface="Arial Narrow"/>
                <a:ea typeface="Arial Narrow"/>
                <a:cs typeface="Arial Narrow"/>
                <a:sym typeface="Arial Narrow"/>
              </a:rPr>
              <a:t>The Global Fire Monitoring Center (GFMC)</a:t>
            </a:r>
            <a:r>
              <a:rPr lang="en-GB" sz="1900">
                <a:solidFill>
                  <a:schemeClr val="dk1"/>
                </a:solidFill>
                <a:latin typeface="Arial Narrow"/>
                <a:ea typeface="Arial Narrow"/>
                <a:cs typeface="Arial Narrow"/>
                <a:sym typeface="Arial Narrow"/>
              </a:rPr>
              <a:t>. Retrieved February 10, 2025, from </a:t>
            </a:r>
            <a:r>
              <a:rPr lang="en-GB" sz="1900" u="sng">
                <a:solidFill>
                  <a:schemeClr val="dk1"/>
                </a:solidFill>
                <a:latin typeface="Arial Narrow"/>
                <a:ea typeface="Arial Narrow"/>
                <a:cs typeface="Arial Narrow"/>
                <a:sym typeface="Arial Narrow"/>
                <a:hlinkClick r:id="rId6">
                  <a:extLst>
                    <a:ext uri="{A12FA001-AC4F-418D-AE19-62706E023703}">
                      <ahyp:hlinkClr xmlns:ahyp="http://schemas.microsoft.com/office/drawing/2018/hyperlinkcolor" val="tx"/>
                    </a:ext>
                  </a:extLst>
                </a:hlinkClick>
              </a:rPr>
              <a:t>https://www.mpg.de/22341037/global-fire-monitoring-center</a:t>
            </a:r>
            <a:endParaRPr sz="1700">
              <a:solidFill>
                <a:schemeClr val="dk1"/>
              </a:solidFill>
              <a:latin typeface="Arial Narrow"/>
              <a:ea typeface="Arial Narrow"/>
              <a:cs typeface="Arial Narrow"/>
              <a:sym typeface="Arial Narrow"/>
            </a:endParaRPr>
          </a:p>
          <a:p>
            <a:pPr marL="0" marR="0" lvl="0" indent="0" algn="l" rtl="0">
              <a:spcBef>
                <a:spcPts val="1000"/>
              </a:spcBef>
              <a:spcAft>
                <a:spcPts val="0"/>
              </a:spcAft>
              <a:buNone/>
            </a:pPr>
            <a:r>
              <a:rPr lang="en-GB" sz="1900">
                <a:solidFill>
                  <a:schemeClr val="dk1"/>
                </a:solidFill>
                <a:latin typeface="Arial Narrow"/>
                <a:ea typeface="Arial Narrow"/>
                <a:cs typeface="Arial Narrow"/>
                <a:sym typeface="Arial Narrow"/>
              </a:rPr>
              <a:t>Nanii, Y., Abubakari, A., Amikuzuno, J., &amp; Blay, J. K. (2024). </a:t>
            </a:r>
            <a:r>
              <a:rPr lang="en-GB" sz="1900" i="1">
                <a:solidFill>
                  <a:schemeClr val="dk1"/>
                </a:solidFill>
                <a:latin typeface="Arial Narrow"/>
                <a:ea typeface="Arial Narrow"/>
                <a:cs typeface="Arial Narrow"/>
                <a:sym typeface="Arial Narrow"/>
              </a:rPr>
              <a:t>Impacts of farming and herding activities on land use and land cover changes in the north eastern corridor of Ghana: A comprehensive analysis. Sustainable Environment, 10</a:t>
            </a:r>
            <a:r>
              <a:rPr lang="en-GB" sz="1900">
                <a:solidFill>
                  <a:schemeClr val="dk1"/>
                </a:solidFill>
                <a:latin typeface="Arial Narrow"/>
                <a:ea typeface="Arial Narrow"/>
                <a:cs typeface="Arial Narrow"/>
                <a:sym typeface="Arial Narrow"/>
              </a:rPr>
              <a:t>(1), 2307229. </a:t>
            </a:r>
            <a:r>
              <a:rPr lang="en-GB" sz="1900" u="sng">
                <a:solidFill>
                  <a:schemeClr val="dk1"/>
                </a:solidFill>
                <a:latin typeface="Arial Narrow"/>
                <a:ea typeface="Arial Narrow"/>
                <a:cs typeface="Arial Narrow"/>
                <a:sym typeface="Arial Narrow"/>
                <a:hlinkClick r:id="rId7">
                  <a:extLst>
                    <a:ext uri="{A12FA001-AC4F-418D-AE19-62706E023703}">
                      <ahyp:hlinkClr xmlns:ahyp="http://schemas.microsoft.com/office/drawing/2018/hyperlinkcolor" val="tx"/>
                    </a:ext>
                  </a:extLst>
                </a:hlinkClick>
              </a:rPr>
              <a:t>https://doi.org/10.1080/27658511.2024.2307229</a:t>
            </a:r>
            <a:endParaRPr sz="1700">
              <a:solidFill>
                <a:schemeClr val="dk1"/>
              </a:solidFill>
              <a:latin typeface="Arial Narrow"/>
              <a:ea typeface="Arial Narrow"/>
              <a:cs typeface="Arial Narrow"/>
              <a:sym typeface="Arial Narrow"/>
            </a:endParaRPr>
          </a:p>
          <a:p>
            <a:pPr marL="0" marR="0" lvl="0" indent="0" algn="l" rtl="0">
              <a:spcBef>
                <a:spcPts val="1000"/>
              </a:spcBef>
              <a:spcAft>
                <a:spcPts val="0"/>
              </a:spcAft>
              <a:buNone/>
            </a:pPr>
            <a:r>
              <a:rPr lang="en-GB" sz="1900">
                <a:solidFill>
                  <a:schemeClr val="dk1"/>
                </a:solidFill>
                <a:latin typeface="Arial Narrow"/>
                <a:ea typeface="Arial Narrow"/>
                <a:cs typeface="Arial Narrow"/>
                <a:sym typeface="Arial Narrow"/>
              </a:rPr>
              <a:t>Tewolde, M. G., &amp; Cabral, P. (2011). </a:t>
            </a:r>
            <a:r>
              <a:rPr lang="en-GB" sz="1900" i="1">
                <a:solidFill>
                  <a:schemeClr val="dk1"/>
                </a:solidFill>
                <a:latin typeface="Arial Narrow"/>
                <a:ea typeface="Arial Narrow"/>
                <a:cs typeface="Arial Narrow"/>
                <a:sym typeface="Arial Narrow"/>
              </a:rPr>
              <a:t>Urban sprawl analysis and modeling in Asmara, Eritrea</a:t>
            </a:r>
            <a:r>
              <a:rPr lang="en-GB" sz="1900">
                <a:solidFill>
                  <a:schemeClr val="dk1"/>
                </a:solidFill>
                <a:latin typeface="Arial Narrow"/>
                <a:ea typeface="Arial Narrow"/>
                <a:cs typeface="Arial Narrow"/>
                <a:sym typeface="Arial Narrow"/>
              </a:rPr>
              <a:t>. </a:t>
            </a:r>
            <a:r>
              <a:rPr lang="en-GB" sz="1900" i="1">
                <a:solidFill>
                  <a:schemeClr val="dk1"/>
                </a:solidFill>
                <a:latin typeface="Arial Narrow"/>
                <a:ea typeface="Arial Narrow"/>
                <a:cs typeface="Arial Narrow"/>
                <a:sym typeface="Arial Narrow"/>
              </a:rPr>
              <a:t>Remote Sensing, 3</a:t>
            </a:r>
            <a:r>
              <a:rPr lang="en-GB" sz="1900">
                <a:solidFill>
                  <a:schemeClr val="dk1"/>
                </a:solidFill>
                <a:latin typeface="Arial Narrow"/>
                <a:ea typeface="Arial Narrow"/>
                <a:cs typeface="Arial Narrow"/>
                <a:sym typeface="Arial Narrow"/>
              </a:rPr>
              <a:t>(10), 2148–2165. </a:t>
            </a:r>
            <a:r>
              <a:rPr lang="en-GB" sz="1900" u="sng">
                <a:solidFill>
                  <a:schemeClr val="dk1"/>
                </a:solidFill>
                <a:latin typeface="Arial Narrow"/>
                <a:ea typeface="Arial Narrow"/>
                <a:cs typeface="Arial Narrow"/>
                <a:sym typeface="Arial Narrow"/>
                <a:hlinkClick r:id="rId8">
                  <a:extLst>
                    <a:ext uri="{A12FA001-AC4F-418D-AE19-62706E023703}">
                      <ahyp:hlinkClr xmlns:ahyp="http://schemas.microsoft.com/office/drawing/2018/hyperlinkcolor" val="tx"/>
                    </a:ext>
                  </a:extLst>
                </a:hlinkClick>
              </a:rPr>
              <a:t>https://doi.org/10.3390/rs3102148</a:t>
            </a:r>
            <a:endParaRPr sz="1700">
              <a:solidFill>
                <a:schemeClr val="dk1"/>
              </a:solidFill>
              <a:latin typeface="Arial Narrow"/>
              <a:ea typeface="Arial Narrow"/>
              <a:cs typeface="Arial Narrow"/>
              <a:sym typeface="Arial Narrow"/>
            </a:endParaRPr>
          </a:p>
          <a:p>
            <a:pPr marL="0" marR="0" lvl="0" indent="0" algn="l" rtl="0">
              <a:spcBef>
                <a:spcPts val="1000"/>
              </a:spcBef>
              <a:spcAft>
                <a:spcPts val="0"/>
              </a:spcAft>
              <a:buNone/>
            </a:pPr>
            <a:r>
              <a:rPr lang="en-GB" sz="1900">
                <a:solidFill>
                  <a:schemeClr val="dk1"/>
                </a:solidFill>
                <a:latin typeface="Arial Narrow"/>
                <a:ea typeface="Arial Narrow"/>
                <a:cs typeface="Arial Narrow"/>
                <a:sym typeface="Arial Narrow"/>
              </a:rPr>
              <a:t>U.S. Geological Survey. (n.d.). </a:t>
            </a:r>
            <a:r>
              <a:rPr lang="en-GB" sz="1900" i="1">
                <a:solidFill>
                  <a:schemeClr val="dk1"/>
                </a:solidFill>
                <a:latin typeface="Arial Narrow"/>
                <a:ea typeface="Arial Narrow"/>
                <a:cs typeface="Arial Narrow"/>
                <a:sym typeface="Arial Narrow"/>
              </a:rPr>
              <a:t>USGS FEWS NET Data Portal</a:t>
            </a:r>
            <a:r>
              <a:rPr lang="en-GB" sz="1900">
                <a:solidFill>
                  <a:schemeClr val="dk1"/>
                </a:solidFill>
                <a:latin typeface="Arial Narrow"/>
                <a:ea typeface="Arial Narrow"/>
                <a:cs typeface="Arial Narrow"/>
                <a:sym typeface="Arial Narrow"/>
              </a:rPr>
              <a:t>. Retrieved February 10, 2025, from </a:t>
            </a:r>
            <a:r>
              <a:rPr lang="en-GB" sz="1900" u="sng">
                <a:solidFill>
                  <a:schemeClr val="dk1"/>
                </a:solidFill>
                <a:latin typeface="Arial Narrow"/>
                <a:ea typeface="Arial Narrow"/>
                <a:cs typeface="Arial Narrow"/>
                <a:sym typeface="Arial Narrow"/>
                <a:hlinkClick r:id="rId9">
                  <a:extLst>
                    <a:ext uri="{A12FA001-AC4F-418D-AE19-62706E023703}">
                      <ahyp:hlinkClr xmlns:ahyp="http://schemas.microsoft.com/office/drawing/2018/hyperlinkcolor" val="tx"/>
                    </a:ext>
                  </a:extLst>
                </a:hlinkClick>
              </a:rPr>
              <a:t>https://earlywarning.usgs.gov/fews/product/865</a:t>
            </a:r>
            <a:endParaRPr sz="1700">
              <a:solidFill>
                <a:schemeClr val="dk1"/>
              </a:solidFill>
              <a:latin typeface="Arial Narrow"/>
              <a:ea typeface="Arial Narrow"/>
              <a:cs typeface="Arial Narrow"/>
              <a:sym typeface="Arial Narrow"/>
            </a:endParaRPr>
          </a:p>
          <a:p>
            <a:pPr marL="0" marR="0" lvl="0" indent="0" algn="l" rtl="0">
              <a:spcBef>
                <a:spcPts val="1000"/>
              </a:spcBef>
              <a:spcAft>
                <a:spcPts val="1000"/>
              </a:spcAft>
              <a:buNone/>
            </a:pPr>
            <a:r>
              <a:rPr lang="en-GB" sz="1900">
                <a:solidFill>
                  <a:schemeClr val="dk1"/>
                </a:solidFill>
                <a:latin typeface="Arial Narrow"/>
                <a:ea typeface="Arial Narrow"/>
                <a:cs typeface="Arial Narrow"/>
                <a:sym typeface="Arial Narrow"/>
              </a:rPr>
              <a:t>Velotio Technologies. (n.d.). </a:t>
            </a:r>
            <a:r>
              <a:rPr lang="en-GB" sz="1900" i="1">
                <a:solidFill>
                  <a:schemeClr val="dk1"/>
                </a:solidFill>
                <a:latin typeface="Arial Narrow"/>
                <a:ea typeface="Arial Narrow"/>
                <a:cs typeface="Arial Narrow"/>
                <a:sym typeface="Arial Narrow"/>
              </a:rPr>
              <a:t>Spatial data analytics: The what, why, and how</a:t>
            </a:r>
            <a:r>
              <a:rPr lang="en-GB" sz="1900">
                <a:solidFill>
                  <a:schemeClr val="dk1"/>
                </a:solidFill>
                <a:latin typeface="Arial Narrow"/>
                <a:ea typeface="Arial Narrow"/>
                <a:cs typeface="Arial Narrow"/>
                <a:sym typeface="Arial Narrow"/>
              </a:rPr>
              <a:t>. Retrieved February 10, 2025, from </a:t>
            </a:r>
            <a:r>
              <a:rPr lang="en-GB" sz="1900" u="sng">
                <a:solidFill>
                  <a:schemeClr val="dk1"/>
                </a:solidFill>
                <a:latin typeface="Arial Narrow"/>
                <a:ea typeface="Arial Narrow"/>
                <a:cs typeface="Arial Narrow"/>
                <a:sym typeface="Arial Narrow"/>
                <a:hlinkClick r:id="rId10">
                  <a:extLst>
                    <a:ext uri="{A12FA001-AC4F-418D-AE19-62706E023703}">
                      <ahyp:hlinkClr xmlns:ahyp="http://schemas.microsoft.com/office/drawing/2018/hyperlinkcolor" val="tx"/>
                    </a:ext>
                  </a:extLst>
                </a:hlinkClick>
              </a:rPr>
              <a:t>https://www.velotio.com/engineering-blog/spatial-data-analytics-the-what-why-and-how</a:t>
            </a:r>
            <a:endParaRPr sz="170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
          <p:cNvSpPr txBox="1"/>
          <p:nvPr/>
        </p:nvSpPr>
        <p:spPr>
          <a:xfrm>
            <a:off x="1605750" y="832706"/>
            <a:ext cx="4643700" cy="861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3200" b="1">
                <a:solidFill>
                  <a:schemeClr val="dk1"/>
                </a:solidFill>
                <a:latin typeface="Arial Narrow"/>
                <a:ea typeface="Arial Narrow"/>
                <a:cs typeface="Arial Narrow"/>
                <a:sym typeface="Arial Narrow"/>
              </a:rPr>
              <a:t>Learning Objectives</a:t>
            </a:r>
            <a:endParaRPr sz="1800">
              <a:solidFill>
                <a:schemeClr val="dk1"/>
              </a:solidFill>
              <a:latin typeface="Calibri"/>
              <a:ea typeface="Calibri"/>
              <a:cs typeface="Calibri"/>
              <a:sym typeface="Calibri"/>
            </a:endParaRPr>
          </a:p>
        </p:txBody>
      </p:sp>
      <p:pic>
        <p:nvPicPr>
          <p:cNvPr id="174" name="Google Shape;174;p2"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175" name="Google Shape;175;p2"/>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p>
          <a:p>
            <a:pPr marL="0" lvl="0" indent="0" algn="ctr" rtl="0">
              <a:spcBef>
                <a:spcPts val="0"/>
              </a:spcBef>
              <a:spcAft>
                <a:spcPts val="0"/>
              </a:spcAft>
              <a:buNone/>
            </a:pPr>
            <a:endParaRPr/>
          </a:p>
        </p:txBody>
      </p:sp>
      <p:sp>
        <p:nvSpPr>
          <p:cNvPr id="176" name="Google Shape;176;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a:t>
            </a:fld>
            <a:endParaRPr/>
          </a:p>
        </p:txBody>
      </p:sp>
      <p:pic>
        <p:nvPicPr>
          <p:cNvPr id="177" name="Google Shape;177;p2"/>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178" name="Google Shape;178;p2"/>
          <p:cNvSpPr txBox="1"/>
          <p:nvPr/>
        </p:nvSpPr>
        <p:spPr>
          <a:xfrm>
            <a:off x="1605748" y="2168980"/>
            <a:ext cx="8985900" cy="2524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2800">
                <a:solidFill>
                  <a:schemeClr val="dk1"/>
                </a:solidFill>
                <a:latin typeface="Arial Narrow"/>
                <a:ea typeface="Arial Narrow"/>
                <a:cs typeface="Arial Narrow"/>
                <a:sym typeface="Arial Narrow"/>
              </a:rPr>
              <a:t>1) Understand the key benefits of spatial data analysis</a:t>
            </a:r>
            <a:endParaRPr sz="2800">
              <a:solidFill>
                <a:schemeClr val="dk1"/>
              </a:solidFill>
              <a:latin typeface="Calibri"/>
              <a:ea typeface="Calibri"/>
              <a:cs typeface="Calibri"/>
              <a:sym typeface="Calibri"/>
            </a:endParaRPr>
          </a:p>
          <a:p>
            <a:pPr marL="0" marR="0" lvl="0" indent="0" algn="l" rtl="0">
              <a:spcBef>
                <a:spcPts val="0"/>
              </a:spcBef>
              <a:spcAft>
                <a:spcPts val="0"/>
              </a:spcAft>
              <a:buNone/>
            </a:pPr>
            <a:endParaRPr sz="2800">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2800">
                <a:solidFill>
                  <a:schemeClr val="dk1"/>
                </a:solidFill>
                <a:latin typeface="Arial Narrow"/>
                <a:ea typeface="Arial Narrow"/>
                <a:cs typeface="Arial Narrow"/>
                <a:sym typeface="Arial Narrow"/>
              </a:rPr>
              <a:t>2) Recognize common challenges when working with spatial data</a:t>
            </a:r>
            <a:endParaRPr/>
          </a:p>
          <a:p>
            <a:pPr marL="0" marR="0" lvl="0" indent="0" algn="l" rtl="0">
              <a:spcBef>
                <a:spcPts val="0"/>
              </a:spcBef>
              <a:spcAft>
                <a:spcPts val="0"/>
              </a:spcAft>
              <a:buNone/>
            </a:pPr>
            <a:endParaRPr sz="2800">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2800">
                <a:solidFill>
                  <a:schemeClr val="dk1"/>
                </a:solidFill>
                <a:latin typeface="Arial Narrow"/>
                <a:ea typeface="Arial Narrow"/>
                <a:cs typeface="Arial Narrow"/>
                <a:sym typeface="Arial Narrow"/>
              </a:rPr>
              <a:t>3) Explore solutions for overcoming limitations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08"/>
        <p:cNvGrpSpPr/>
        <p:nvPr/>
      </p:nvGrpSpPr>
      <p:grpSpPr>
        <a:xfrm>
          <a:off x="0" y="0"/>
          <a:ext cx="0" cy="0"/>
          <a:chOff x="0" y="0"/>
          <a:chExt cx="0" cy="0"/>
        </a:xfrm>
      </p:grpSpPr>
      <p:sp>
        <p:nvSpPr>
          <p:cNvPr id="409" name="Google Shape;409;p19"/>
          <p:cNvSpPr txBox="1">
            <a:spLocks noGrp="1"/>
          </p:cNvSpPr>
          <p:nvPr>
            <p:ph type="ctrTitle"/>
          </p:nvPr>
        </p:nvSpPr>
        <p:spPr>
          <a:xfrm>
            <a:off x="1177632" y="2586648"/>
            <a:ext cx="9755206" cy="2768924"/>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rgbClr val="1F4E79"/>
              </a:buClr>
              <a:buSzPts val="4000"/>
              <a:buFont typeface="Calibri"/>
              <a:buNone/>
            </a:pPr>
            <a:r>
              <a:rPr lang="en-GB" sz="4000" b="1" i="0">
                <a:solidFill>
                  <a:srgbClr val="1F4E79"/>
                </a:solidFill>
                <a:latin typeface="Calibri"/>
                <a:ea typeface="Calibri"/>
                <a:cs typeface="Calibri"/>
                <a:sym typeface="Calibri"/>
              </a:rPr>
              <a:t>Thank you for your attention!</a:t>
            </a:r>
            <a:br>
              <a:rPr lang="en-GB" sz="4000" b="1" i="0">
                <a:solidFill>
                  <a:srgbClr val="1F4E79"/>
                </a:solidFill>
                <a:latin typeface="Calibri"/>
                <a:ea typeface="Calibri"/>
                <a:cs typeface="Calibri"/>
                <a:sym typeface="Calibri"/>
              </a:rPr>
            </a:br>
            <a:br>
              <a:rPr lang="en-GB" sz="3100" b="1" i="0">
                <a:solidFill>
                  <a:srgbClr val="1F4E79"/>
                </a:solidFill>
                <a:latin typeface="Calibri"/>
                <a:ea typeface="Calibri"/>
                <a:cs typeface="Calibri"/>
                <a:sym typeface="Calibri"/>
              </a:rPr>
            </a:br>
            <a:br>
              <a:rPr lang="en-GB" sz="3100" b="1" i="0">
                <a:solidFill>
                  <a:srgbClr val="1F4E79"/>
                </a:solidFill>
                <a:latin typeface="Calibri"/>
                <a:ea typeface="Calibri"/>
                <a:cs typeface="Calibri"/>
                <a:sym typeface="Calibri"/>
              </a:rPr>
            </a:br>
            <a:br>
              <a:rPr lang="en-GB" sz="3100" b="1" i="0">
                <a:solidFill>
                  <a:srgbClr val="1F4E79"/>
                </a:solidFill>
                <a:latin typeface="Calibri"/>
                <a:ea typeface="Calibri"/>
                <a:cs typeface="Calibri"/>
                <a:sym typeface="Calibri"/>
              </a:rPr>
            </a:br>
            <a:br>
              <a:rPr lang="en-GB" sz="1050"/>
            </a:br>
            <a:endParaRPr sz="3600" b="1">
              <a:solidFill>
                <a:srgbClr val="2E75B5"/>
              </a:solidFill>
              <a:latin typeface="Calibri"/>
              <a:ea typeface="Calibri"/>
              <a:cs typeface="Calibri"/>
              <a:sym typeface="Calibri"/>
            </a:endParaRPr>
          </a:p>
        </p:txBody>
      </p:sp>
      <p:grpSp>
        <p:nvGrpSpPr>
          <p:cNvPr id="410" name="Google Shape;410;p19"/>
          <p:cNvGrpSpPr/>
          <p:nvPr/>
        </p:nvGrpSpPr>
        <p:grpSpPr>
          <a:xfrm>
            <a:off x="1652645" y="6132842"/>
            <a:ext cx="8805180" cy="648000"/>
            <a:chOff x="609597" y="5421223"/>
            <a:chExt cx="9994138" cy="735499"/>
          </a:xfrm>
        </p:grpSpPr>
        <p:pic>
          <p:nvPicPr>
            <p:cNvPr id="411" name="Google Shape;411;p19" descr="Ein Bild, das Text, Schrift, Grafiken, Screenshot enthält.&#10;&#10;Automatisch generierte Beschreibung"/>
            <p:cNvPicPr preferRelativeResize="0"/>
            <p:nvPr/>
          </p:nvPicPr>
          <p:blipFill rotWithShape="1">
            <a:blip r:embed="rId3">
              <a:alphaModFix/>
            </a:blip>
            <a:srcRect/>
            <a:stretch/>
          </p:blipFill>
          <p:spPr>
            <a:xfrm>
              <a:off x="609597" y="5436722"/>
              <a:ext cx="1644246" cy="720000"/>
            </a:xfrm>
            <a:prstGeom prst="rect">
              <a:avLst/>
            </a:prstGeom>
            <a:noFill/>
            <a:ln>
              <a:noFill/>
            </a:ln>
          </p:spPr>
        </p:pic>
        <p:pic>
          <p:nvPicPr>
            <p:cNvPr id="412" name="Google Shape;412;p19" descr="Ein Bild, das Schrift, Grafiken, Logo, Screenshot enthält.&#10;&#10;Automatisch generierte Beschreibung"/>
            <p:cNvPicPr preferRelativeResize="0"/>
            <p:nvPr/>
          </p:nvPicPr>
          <p:blipFill rotWithShape="1">
            <a:blip r:embed="rId4">
              <a:alphaModFix/>
            </a:blip>
            <a:srcRect/>
            <a:stretch/>
          </p:blipFill>
          <p:spPr>
            <a:xfrm>
              <a:off x="2445867" y="5436722"/>
              <a:ext cx="861328" cy="720000"/>
            </a:xfrm>
            <a:prstGeom prst="rect">
              <a:avLst/>
            </a:prstGeom>
            <a:noFill/>
            <a:ln>
              <a:noFill/>
            </a:ln>
          </p:spPr>
        </p:pic>
        <p:pic>
          <p:nvPicPr>
            <p:cNvPr id="413" name="Google Shape;413;p19" descr="Ein Bild, das Schwarz, Dunkelheit enthält.&#10;&#10;Automatisch generierte Beschreibung"/>
            <p:cNvPicPr preferRelativeResize="0"/>
            <p:nvPr/>
          </p:nvPicPr>
          <p:blipFill rotWithShape="1">
            <a:blip r:embed="rId5">
              <a:alphaModFix/>
            </a:blip>
            <a:srcRect/>
            <a:stretch/>
          </p:blipFill>
          <p:spPr>
            <a:xfrm>
              <a:off x="3499219" y="5436722"/>
              <a:ext cx="1800000" cy="720000"/>
            </a:xfrm>
            <a:prstGeom prst="rect">
              <a:avLst/>
            </a:prstGeom>
            <a:noFill/>
            <a:ln>
              <a:noFill/>
            </a:ln>
          </p:spPr>
        </p:pic>
        <p:pic>
          <p:nvPicPr>
            <p:cNvPr id="414" name="Google Shape;414;p19" descr="Ein Bild, das Logo, Grafiken, Symbol, Clipart enthält.&#10;&#10;Automatisch generierte Beschreibung"/>
            <p:cNvPicPr preferRelativeResize="0"/>
            <p:nvPr/>
          </p:nvPicPr>
          <p:blipFill rotWithShape="1">
            <a:blip r:embed="rId6">
              <a:alphaModFix/>
            </a:blip>
            <a:srcRect/>
            <a:stretch/>
          </p:blipFill>
          <p:spPr>
            <a:xfrm>
              <a:off x="5491243" y="5436722"/>
              <a:ext cx="837209" cy="720000"/>
            </a:xfrm>
            <a:prstGeom prst="rect">
              <a:avLst/>
            </a:prstGeom>
            <a:noFill/>
            <a:ln>
              <a:noFill/>
            </a:ln>
          </p:spPr>
        </p:pic>
        <p:pic>
          <p:nvPicPr>
            <p:cNvPr id="415" name="Google Shape;415;p19" descr="Ein Bild, das Text, Logo, Design, Darstellung enthält.&#10;&#10;Automatisch generierte Beschreibung"/>
            <p:cNvPicPr preferRelativeResize="0"/>
            <p:nvPr/>
          </p:nvPicPr>
          <p:blipFill rotWithShape="1">
            <a:blip r:embed="rId7">
              <a:alphaModFix/>
            </a:blip>
            <a:srcRect/>
            <a:stretch/>
          </p:blipFill>
          <p:spPr>
            <a:xfrm>
              <a:off x="6520476" y="5421223"/>
              <a:ext cx="2278481" cy="720000"/>
            </a:xfrm>
            <a:prstGeom prst="rect">
              <a:avLst/>
            </a:prstGeom>
            <a:noFill/>
            <a:ln>
              <a:noFill/>
            </a:ln>
          </p:spPr>
        </p:pic>
        <p:pic>
          <p:nvPicPr>
            <p:cNvPr id="416" name="Google Shape;416;p19" descr="Ein Bild, das Symbol, Grafiken, Flagge enthält.&#10;&#10;Automatisch generierte Beschreibung"/>
            <p:cNvPicPr preferRelativeResize="0"/>
            <p:nvPr/>
          </p:nvPicPr>
          <p:blipFill rotWithShape="1">
            <a:blip r:embed="rId8">
              <a:alphaModFix/>
            </a:blip>
            <a:srcRect/>
            <a:stretch/>
          </p:blipFill>
          <p:spPr>
            <a:xfrm>
              <a:off x="8990981" y="5421223"/>
              <a:ext cx="700730" cy="720000"/>
            </a:xfrm>
            <a:prstGeom prst="rect">
              <a:avLst/>
            </a:prstGeom>
            <a:noFill/>
            <a:ln>
              <a:noFill/>
            </a:ln>
          </p:spPr>
        </p:pic>
        <p:pic>
          <p:nvPicPr>
            <p:cNvPr id="417" name="Google Shape;417;p19" descr="Ein Bild, das Symbol, Emblem, Logo, Wappen enthält.&#10;&#10;Automatisch generierte Beschreibung"/>
            <p:cNvPicPr preferRelativeResize="0"/>
            <p:nvPr/>
          </p:nvPicPr>
          <p:blipFill rotWithShape="1">
            <a:blip r:embed="rId9">
              <a:alphaModFix/>
            </a:blip>
            <a:srcRect/>
            <a:stretch/>
          </p:blipFill>
          <p:spPr>
            <a:xfrm>
              <a:off x="9883735" y="5421223"/>
              <a:ext cx="720000" cy="720000"/>
            </a:xfrm>
            <a:prstGeom prst="rect">
              <a:avLst/>
            </a:prstGeom>
            <a:noFill/>
            <a:ln>
              <a:noFill/>
            </a:ln>
          </p:spPr>
        </p:pic>
      </p:grpSp>
      <p:sp>
        <p:nvSpPr>
          <p:cNvPr id="418" name="Google Shape;418;p19"/>
          <p:cNvSpPr txBox="1"/>
          <p:nvPr/>
        </p:nvSpPr>
        <p:spPr>
          <a:xfrm>
            <a:off x="1259149" y="4087500"/>
            <a:ext cx="4442400" cy="17238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Font typeface="Arial"/>
              <a:buNone/>
            </a:pPr>
            <a:r>
              <a:rPr lang="en-GB" sz="1800" b="1">
                <a:solidFill>
                  <a:srgbClr val="4D4D4D"/>
                </a:solidFill>
              </a:rPr>
              <a:t>Dr. Insa Otte, Hanna Schulten </a:t>
            </a:r>
            <a:endParaRPr sz="1800" b="1">
              <a:solidFill>
                <a:srgbClr val="4D4D4D"/>
              </a:solidFill>
            </a:endParaRPr>
          </a:p>
          <a:p>
            <a:pPr marL="0" lvl="0" indent="0" algn="l" rtl="0">
              <a:spcBef>
                <a:spcPts val="0"/>
              </a:spcBef>
              <a:spcAft>
                <a:spcPts val="0"/>
              </a:spcAft>
              <a:buClr>
                <a:schemeClr val="dk1"/>
              </a:buClr>
              <a:buFont typeface="Arial"/>
              <a:buNone/>
            </a:pPr>
            <a:r>
              <a:rPr lang="en-GB" sz="1800" b="1">
                <a:solidFill>
                  <a:srgbClr val="4D4D4D"/>
                </a:solidFill>
              </a:rPr>
              <a:t>(on behalf of the EOCap4Africa Team) </a:t>
            </a:r>
            <a:endParaRPr sz="1800" b="1">
              <a:solidFill>
                <a:srgbClr val="4D4D4D"/>
              </a:solidFill>
            </a:endParaRPr>
          </a:p>
          <a:p>
            <a:pPr marL="0" lvl="0" indent="0" algn="l" rtl="0">
              <a:spcBef>
                <a:spcPts val="0"/>
              </a:spcBef>
              <a:spcAft>
                <a:spcPts val="0"/>
              </a:spcAft>
              <a:buClr>
                <a:schemeClr val="dk1"/>
              </a:buClr>
              <a:buFont typeface="Arial"/>
              <a:buNone/>
            </a:pPr>
            <a:r>
              <a:rPr lang="en-GB" sz="1800" b="1">
                <a:solidFill>
                  <a:srgbClr val="4D4D4D"/>
                </a:solidFill>
              </a:rPr>
              <a:t>and colleagues</a:t>
            </a:r>
            <a:endParaRPr sz="1800" b="1">
              <a:solidFill>
                <a:srgbClr val="4D4D4D"/>
              </a:solidFill>
            </a:endParaRPr>
          </a:p>
          <a:p>
            <a:pPr marL="0" lvl="0" indent="0" algn="l" rtl="0">
              <a:spcBef>
                <a:spcPts val="0"/>
              </a:spcBef>
              <a:spcAft>
                <a:spcPts val="0"/>
              </a:spcAft>
              <a:buClr>
                <a:schemeClr val="dk1"/>
              </a:buClr>
              <a:buSzPts val="1600"/>
              <a:buFont typeface="Arial"/>
              <a:buNone/>
            </a:pPr>
            <a:endParaRPr sz="1800" b="1">
              <a:solidFill>
                <a:srgbClr val="4D4D4D"/>
              </a:solidFill>
            </a:endParaRPr>
          </a:p>
          <a:p>
            <a:pPr marL="0" lvl="0" indent="0" algn="l" rtl="0">
              <a:spcBef>
                <a:spcPts val="0"/>
              </a:spcBef>
              <a:spcAft>
                <a:spcPts val="0"/>
              </a:spcAft>
              <a:buClr>
                <a:srgbClr val="4D4D4D"/>
              </a:buClr>
              <a:buSzPts val="1600"/>
              <a:buFont typeface="Arial"/>
              <a:buNone/>
            </a:pPr>
            <a:r>
              <a:rPr lang="en-GB" sz="1600">
                <a:solidFill>
                  <a:srgbClr val="4D4D4D"/>
                </a:solidFill>
              </a:rPr>
              <a:t>insa.otte@uni-wuerzburg.de</a:t>
            </a:r>
            <a:endParaRPr>
              <a:solidFill>
                <a:schemeClr val="dk1"/>
              </a:solidFill>
            </a:endParaRPr>
          </a:p>
          <a:p>
            <a:pPr marL="0" marR="0" lvl="0" indent="0" algn="l" rtl="0">
              <a:spcBef>
                <a:spcPts val="0"/>
              </a:spcBef>
              <a:spcAft>
                <a:spcPts val="0"/>
              </a:spcAft>
              <a:buClr>
                <a:srgbClr val="4D4D4D"/>
              </a:buClr>
              <a:buSzPts val="1600"/>
              <a:buFont typeface="Arial"/>
              <a:buNone/>
            </a:pPr>
            <a:endParaRPr sz="1800" b="1">
              <a:solidFill>
                <a:srgbClr val="4D4D4D"/>
              </a:solidFill>
            </a:endParaRPr>
          </a:p>
        </p:txBody>
      </p:sp>
      <p:sp>
        <p:nvSpPr>
          <p:cNvPr id="419" name="Google Shape;419;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20</a:t>
            </a:fld>
            <a:endParaRPr/>
          </a:p>
        </p:txBody>
      </p:sp>
      <p:grpSp>
        <p:nvGrpSpPr>
          <p:cNvPr id="420" name="Google Shape;420;p19"/>
          <p:cNvGrpSpPr/>
          <p:nvPr/>
        </p:nvGrpSpPr>
        <p:grpSpPr>
          <a:xfrm>
            <a:off x="1622838" y="139853"/>
            <a:ext cx="9360000" cy="1377319"/>
            <a:chOff x="1622838" y="139853"/>
            <a:chExt cx="9360000" cy="1377319"/>
          </a:xfrm>
        </p:grpSpPr>
        <p:pic>
          <p:nvPicPr>
            <p:cNvPr id="421" name="Google Shape;421;p19"/>
            <p:cNvPicPr preferRelativeResize="0"/>
            <p:nvPr/>
          </p:nvPicPr>
          <p:blipFill rotWithShape="1">
            <a:blip r:embed="rId10">
              <a:alphaModFix/>
            </a:blip>
            <a:srcRect/>
            <a:stretch/>
          </p:blipFill>
          <p:spPr>
            <a:xfrm>
              <a:off x="1622838" y="139853"/>
              <a:ext cx="9360000" cy="1377319"/>
            </a:xfrm>
            <a:prstGeom prst="rect">
              <a:avLst/>
            </a:prstGeom>
            <a:noFill/>
            <a:ln>
              <a:noFill/>
            </a:ln>
          </p:spPr>
        </p:pic>
        <p:pic>
          <p:nvPicPr>
            <p:cNvPr id="422" name="Google Shape;422;p19" descr="Ein Bild, das Text, Schrift, Grafiken, weiß enthält.&#10;&#10;Automatisch generierte Beschreibung"/>
            <p:cNvPicPr preferRelativeResize="0"/>
            <p:nvPr/>
          </p:nvPicPr>
          <p:blipFill rotWithShape="1">
            <a:blip r:embed="rId11">
              <a:alphaModFix/>
            </a:blip>
            <a:srcRect/>
            <a:stretch/>
          </p:blipFill>
          <p:spPr>
            <a:xfrm>
              <a:off x="5218909" y="300517"/>
              <a:ext cx="2646279" cy="936347"/>
            </a:xfrm>
            <a:prstGeom prst="rect">
              <a:avLst/>
            </a:prstGeom>
            <a:noFill/>
            <a:ln>
              <a:noFill/>
            </a:ln>
          </p:spPr>
        </p:pic>
      </p:grpSp>
      <p:pic>
        <p:nvPicPr>
          <p:cNvPr id="423" name="Google Shape;423;p19"/>
          <p:cNvPicPr preferRelativeResize="0"/>
          <p:nvPr/>
        </p:nvPicPr>
        <p:blipFill rotWithShape="1">
          <a:blip r:embed="rId12">
            <a:alphaModFix amt="30000"/>
          </a:blip>
          <a:srcRect/>
          <a:stretch/>
        </p:blipFill>
        <p:spPr>
          <a:xfrm rot="-5400000">
            <a:off x="-3042044" y="3163081"/>
            <a:ext cx="6768000" cy="531838"/>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3"/>
          <p:cNvSpPr txBox="1"/>
          <p:nvPr/>
        </p:nvSpPr>
        <p:spPr>
          <a:xfrm>
            <a:off x="1517850" y="112694"/>
            <a:ext cx="5623200" cy="861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3200" b="1">
                <a:solidFill>
                  <a:schemeClr val="dk1"/>
                </a:solidFill>
                <a:latin typeface="Arial Narrow"/>
                <a:ea typeface="Arial Narrow"/>
                <a:cs typeface="Arial Narrow"/>
                <a:sym typeface="Arial Narrow"/>
              </a:rPr>
              <a:t>What is Spatial data analysis</a:t>
            </a:r>
            <a:endParaRPr sz="1800">
              <a:solidFill>
                <a:schemeClr val="dk1"/>
              </a:solidFill>
              <a:latin typeface="Calibri"/>
              <a:ea typeface="Calibri"/>
              <a:cs typeface="Calibri"/>
              <a:sym typeface="Calibri"/>
            </a:endParaRPr>
          </a:p>
        </p:txBody>
      </p:sp>
      <p:pic>
        <p:nvPicPr>
          <p:cNvPr id="185" name="Google Shape;185;p3"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186" name="Google Shape;186;p3"/>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latin typeface="Calibri"/>
              <a:ea typeface="Calibri"/>
              <a:cs typeface="Calibri"/>
              <a:sym typeface="Calibri"/>
            </a:endParaRPr>
          </a:p>
          <a:p>
            <a:pPr marL="0" lvl="0" indent="0" algn="ctr" rtl="0">
              <a:spcBef>
                <a:spcPts val="0"/>
              </a:spcBef>
              <a:spcAft>
                <a:spcPts val="0"/>
              </a:spcAft>
              <a:buNone/>
            </a:pPr>
            <a:endParaRPr/>
          </a:p>
        </p:txBody>
      </p:sp>
      <p:sp>
        <p:nvSpPr>
          <p:cNvPr id="187" name="Google Shape;187;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3</a:t>
            </a:fld>
            <a:endParaRPr/>
          </a:p>
        </p:txBody>
      </p:sp>
      <p:pic>
        <p:nvPicPr>
          <p:cNvPr id="188" name="Google Shape;188;p3"/>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189" name="Google Shape;189;p3"/>
          <p:cNvSpPr txBox="1"/>
          <p:nvPr/>
        </p:nvSpPr>
        <p:spPr>
          <a:xfrm>
            <a:off x="1417500" y="2043750"/>
            <a:ext cx="9936300" cy="2770500"/>
          </a:xfrm>
          <a:prstGeom prst="rect">
            <a:avLst/>
          </a:prstGeom>
          <a:solidFill>
            <a:srgbClr val="1E4E79"/>
          </a:solidFill>
          <a:ln>
            <a:noFill/>
          </a:ln>
        </p:spPr>
        <p:txBody>
          <a:bodyPr spcFirstLastPara="1" wrap="square" lIns="91425" tIns="91425" rIns="91425" bIns="91425" anchor="t" anchorCtr="0">
            <a:spAutoFit/>
          </a:bodyPr>
          <a:lstStyle/>
          <a:p>
            <a:pPr marL="0" lvl="0" indent="0" algn="ctr" rtl="0">
              <a:spcBef>
                <a:spcPts val="0"/>
              </a:spcBef>
              <a:spcAft>
                <a:spcPts val="0"/>
              </a:spcAft>
              <a:buNone/>
            </a:pPr>
            <a:endParaRPr sz="2800">
              <a:solidFill>
                <a:schemeClr val="lt1"/>
              </a:solidFill>
              <a:latin typeface="Arial Narrow"/>
              <a:ea typeface="Arial Narrow"/>
              <a:cs typeface="Arial Narrow"/>
              <a:sym typeface="Arial Narrow"/>
            </a:endParaRPr>
          </a:p>
          <a:p>
            <a:pPr marL="0" lvl="0" indent="0" algn="ctr" rtl="0">
              <a:spcBef>
                <a:spcPts val="0"/>
              </a:spcBef>
              <a:spcAft>
                <a:spcPts val="0"/>
              </a:spcAft>
              <a:buNone/>
            </a:pPr>
            <a:r>
              <a:rPr lang="en-GB" sz="2800">
                <a:solidFill>
                  <a:schemeClr val="lt1"/>
                </a:solidFill>
                <a:latin typeface="Arial Narrow"/>
                <a:ea typeface="Arial Narrow"/>
                <a:cs typeface="Arial Narrow"/>
                <a:sym typeface="Arial Narrow"/>
              </a:rPr>
              <a:t>Spatial analysis is a set of techniques for deriving new information and knowledge from spatial data. These techniques include all of the sampling, visualisation, manipulation, and analytical methods that can be applied to spatial data</a:t>
            </a:r>
            <a:endParaRPr sz="2800">
              <a:solidFill>
                <a:schemeClr val="lt1"/>
              </a:solidFill>
              <a:latin typeface="Arial Narrow"/>
              <a:ea typeface="Arial Narrow"/>
              <a:cs typeface="Arial Narrow"/>
              <a:sym typeface="Arial Narrow"/>
            </a:endParaRPr>
          </a:p>
          <a:p>
            <a:pPr marL="0" lvl="0" indent="0" algn="ctr" rtl="0">
              <a:spcBef>
                <a:spcPts val="0"/>
              </a:spcBef>
              <a:spcAft>
                <a:spcPts val="0"/>
              </a:spcAft>
              <a:buNone/>
            </a:pPr>
            <a:endParaRPr sz="2800">
              <a:solidFill>
                <a:schemeClr val="lt1"/>
              </a:solidFill>
              <a:latin typeface="Arial Narrow"/>
              <a:ea typeface="Arial Narrow"/>
              <a:cs typeface="Arial Narrow"/>
              <a:sym typeface="Arial Narrow"/>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4"/>
          <p:cNvSpPr txBox="1"/>
          <p:nvPr/>
        </p:nvSpPr>
        <p:spPr>
          <a:xfrm>
            <a:off x="2174225" y="-26306"/>
            <a:ext cx="5623349"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3200" b="1">
                <a:solidFill>
                  <a:schemeClr val="dk1"/>
                </a:solidFill>
                <a:latin typeface="Arial Narrow"/>
                <a:ea typeface="Arial Narrow"/>
                <a:cs typeface="Arial Narrow"/>
                <a:sym typeface="Arial Narrow"/>
              </a:rPr>
              <a:t>What is spatial data analysis</a:t>
            </a:r>
            <a:endParaRPr sz="1800">
              <a:solidFill>
                <a:schemeClr val="dk1"/>
              </a:solidFill>
              <a:latin typeface="Calibri"/>
              <a:ea typeface="Calibri"/>
              <a:cs typeface="Calibri"/>
              <a:sym typeface="Calibri"/>
            </a:endParaRPr>
          </a:p>
        </p:txBody>
      </p:sp>
      <p:pic>
        <p:nvPicPr>
          <p:cNvPr id="196" name="Google Shape;196;p4"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197" name="Google Shape;197;p4"/>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latin typeface="Calibri"/>
              <a:ea typeface="Calibri"/>
              <a:cs typeface="Calibri"/>
              <a:sym typeface="Calibri"/>
            </a:endParaRPr>
          </a:p>
          <a:p>
            <a:pPr marL="0" lvl="0" indent="0" algn="ctr" rtl="0">
              <a:spcBef>
                <a:spcPts val="0"/>
              </a:spcBef>
              <a:spcAft>
                <a:spcPts val="0"/>
              </a:spcAft>
              <a:buNone/>
            </a:pPr>
            <a:endParaRPr/>
          </a:p>
        </p:txBody>
      </p:sp>
      <p:sp>
        <p:nvSpPr>
          <p:cNvPr id="198" name="Google Shape;198;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4</a:t>
            </a:fld>
            <a:endParaRPr/>
          </a:p>
        </p:txBody>
      </p:sp>
      <p:pic>
        <p:nvPicPr>
          <p:cNvPr id="199" name="Google Shape;199;p4"/>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00" name="Google Shape;200;p4"/>
          <p:cNvSpPr txBox="1"/>
          <p:nvPr/>
        </p:nvSpPr>
        <p:spPr>
          <a:xfrm>
            <a:off x="6207986" y="1032028"/>
            <a:ext cx="4806900" cy="4956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2800" b="1">
                <a:solidFill>
                  <a:schemeClr val="dk1"/>
                </a:solidFill>
                <a:latin typeface="Arial Narrow"/>
                <a:ea typeface="Arial Narrow"/>
                <a:cs typeface="Arial Narrow"/>
                <a:sym typeface="Arial Narrow"/>
              </a:rPr>
              <a:t>Key concepts</a:t>
            </a:r>
            <a:endParaRPr sz="18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2800" b="1">
              <a:solidFill>
                <a:schemeClr val="dk1"/>
              </a:solidFill>
              <a:latin typeface="Arial Narrow"/>
              <a:ea typeface="Arial Narrow"/>
              <a:cs typeface="Arial Narrow"/>
              <a:sym typeface="Arial Narrow"/>
            </a:endParaRPr>
          </a:p>
          <a:p>
            <a:pPr marL="285750" marR="0" lvl="0" indent="-285750" algn="l" rtl="0">
              <a:spcBef>
                <a:spcPts val="0"/>
              </a:spcBef>
              <a:spcAft>
                <a:spcPts val="0"/>
              </a:spcAft>
              <a:buClr>
                <a:schemeClr val="dk1"/>
              </a:buClr>
              <a:buSzPts val="2800"/>
              <a:buFont typeface="Arial"/>
              <a:buChar char="•"/>
            </a:pPr>
            <a:r>
              <a:rPr lang="en-GB" sz="2800">
                <a:solidFill>
                  <a:schemeClr val="dk1"/>
                </a:solidFill>
                <a:latin typeface="Arial Narrow"/>
                <a:ea typeface="Arial Narrow"/>
                <a:cs typeface="Arial Narrow"/>
                <a:sym typeface="Arial Narrow"/>
              </a:rPr>
              <a:t>Uses </a:t>
            </a:r>
            <a:r>
              <a:rPr lang="en-GB" sz="2800" b="1">
                <a:solidFill>
                  <a:schemeClr val="dk1"/>
                </a:solidFill>
                <a:latin typeface="Arial Narrow"/>
                <a:ea typeface="Arial Narrow"/>
                <a:cs typeface="Arial Narrow"/>
                <a:sym typeface="Arial Narrow"/>
              </a:rPr>
              <a:t>location-based</a:t>
            </a:r>
            <a:r>
              <a:rPr lang="en-GB" sz="2800">
                <a:solidFill>
                  <a:schemeClr val="dk1"/>
                </a:solidFill>
                <a:latin typeface="Arial Narrow"/>
                <a:ea typeface="Arial Narrow"/>
                <a:cs typeface="Arial Narrow"/>
                <a:sym typeface="Arial Narrow"/>
              </a:rPr>
              <a:t> data to solve problems</a:t>
            </a:r>
            <a:endParaRPr sz="1800">
              <a:solidFill>
                <a:schemeClr val="dk1"/>
              </a:solidFill>
              <a:latin typeface="Arial Narrow"/>
              <a:ea typeface="Arial Narrow"/>
              <a:cs typeface="Arial Narrow"/>
              <a:sym typeface="Arial Narrow"/>
            </a:endParaRPr>
          </a:p>
          <a:p>
            <a:pPr marL="285750" marR="0" lvl="0" indent="-285750" algn="l" rtl="0">
              <a:spcBef>
                <a:spcPts val="0"/>
              </a:spcBef>
              <a:spcAft>
                <a:spcPts val="0"/>
              </a:spcAft>
              <a:buClr>
                <a:schemeClr val="dk1"/>
              </a:buClr>
              <a:buSzPts val="2800"/>
              <a:buFont typeface="Arial"/>
              <a:buChar char="•"/>
            </a:pPr>
            <a:r>
              <a:rPr lang="en-GB" sz="2800">
                <a:solidFill>
                  <a:schemeClr val="dk1"/>
                </a:solidFill>
                <a:latin typeface="Arial Narrow"/>
                <a:ea typeface="Arial Narrow"/>
                <a:cs typeface="Arial Narrow"/>
                <a:sym typeface="Arial Narrow"/>
              </a:rPr>
              <a:t>Combines </a:t>
            </a:r>
            <a:r>
              <a:rPr lang="en-GB" sz="2800" b="1">
                <a:solidFill>
                  <a:schemeClr val="dk1"/>
                </a:solidFill>
                <a:latin typeface="Arial Narrow"/>
                <a:ea typeface="Arial Narrow"/>
                <a:cs typeface="Arial Narrow"/>
                <a:sym typeface="Arial Narrow"/>
              </a:rPr>
              <a:t>spatial (where)</a:t>
            </a:r>
            <a:r>
              <a:rPr lang="en-GB" sz="2800">
                <a:solidFill>
                  <a:schemeClr val="dk1"/>
                </a:solidFill>
                <a:latin typeface="Arial Narrow"/>
                <a:ea typeface="Arial Narrow"/>
                <a:cs typeface="Arial Narrow"/>
                <a:sym typeface="Arial Narrow"/>
              </a:rPr>
              <a:t> and </a:t>
            </a:r>
            <a:r>
              <a:rPr lang="en-GB" sz="2800" b="1">
                <a:solidFill>
                  <a:schemeClr val="dk1"/>
                </a:solidFill>
                <a:latin typeface="Arial Narrow"/>
                <a:ea typeface="Arial Narrow"/>
                <a:cs typeface="Arial Narrow"/>
                <a:sym typeface="Arial Narrow"/>
              </a:rPr>
              <a:t>non-spatial (what, when, why)</a:t>
            </a:r>
            <a:r>
              <a:rPr lang="en-GB" sz="2800">
                <a:solidFill>
                  <a:schemeClr val="dk1"/>
                </a:solidFill>
                <a:latin typeface="Arial Narrow"/>
                <a:ea typeface="Arial Narrow"/>
                <a:cs typeface="Arial Narrow"/>
                <a:sym typeface="Arial Narrow"/>
              </a:rPr>
              <a:t> attributes</a:t>
            </a:r>
            <a:endParaRPr sz="1800">
              <a:solidFill>
                <a:schemeClr val="dk1"/>
              </a:solidFill>
              <a:latin typeface="Arial Narrow"/>
              <a:ea typeface="Arial Narrow"/>
              <a:cs typeface="Arial Narrow"/>
              <a:sym typeface="Arial Narrow"/>
            </a:endParaRPr>
          </a:p>
          <a:p>
            <a:pPr marL="285750" marR="0" lvl="0" indent="-285750" algn="l" rtl="0">
              <a:spcBef>
                <a:spcPts val="0"/>
              </a:spcBef>
              <a:spcAft>
                <a:spcPts val="0"/>
              </a:spcAft>
              <a:buClr>
                <a:schemeClr val="dk1"/>
              </a:buClr>
              <a:buSzPts val="2800"/>
              <a:buFont typeface="Arial"/>
              <a:buChar char="•"/>
            </a:pPr>
            <a:r>
              <a:rPr lang="en-GB" sz="2800">
                <a:solidFill>
                  <a:schemeClr val="dk1"/>
                </a:solidFill>
                <a:latin typeface="Arial Narrow"/>
                <a:ea typeface="Arial Narrow"/>
                <a:cs typeface="Arial Narrow"/>
                <a:sym typeface="Arial Narrow"/>
              </a:rPr>
              <a:t>Often visualized through </a:t>
            </a:r>
            <a:r>
              <a:rPr lang="en-GB" sz="2800" b="1">
                <a:solidFill>
                  <a:schemeClr val="dk1"/>
                </a:solidFill>
                <a:latin typeface="Arial Narrow"/>
                <a:ea typeface="Arial Narrow"/>
                <a:cs typeface="Arial Narrow"/>
                <a:sym typeface="Arial Narrow"/>
              </a:rPr>
              <a:t>maps, models, or statistical methods</a:t>
            </a:r>
            <a:endParaRPr sz="1800">
              <a:solidFill>
                <a:schemeClr val="dk1"/>
              </a:solidFill>
              <a:latin typeface="Arial Narrow"/>
              <a:ea typeface="Arial Narrow"/>
              <a:cs typeface="Arial Narrow"/>
              <a:sym typeface="Arial Narrow"/>
            </a:endParaRPr>
          </a:p>
          <a:p>
            <a:pPr marL="0" marR="0" lvl="0" indent="0" algn="ctr" rtl="0">
              <a:spcBef>
                <a:spcPts val="0"/>
              </a:spcBef>
              <a:spcAft>
                <a:spcPts val="0"/>
              </a:spcAft>
              <a:buNone/>
            </a:pPr>
            <a:endParaRPr sz="28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201" name="Google Shape;201;p4" descr="Ein Bild, das Screenshot, Text, Design, Kunst enthält.&#10;&#10;KI-generierte Inhalte können fehlerhaft sein."/>
          <p:cNvPicPr preferRelativeResize="0"/>
          <p:nvPr/>
        </p:nvPicPr>
        <p:blipFill rotWithShape="1">
          <a:blip r:embed="rId5">
            <a:alphaModFix/>
          </a:blip>
          <a:srcRect l="4322" r="119" b="147"/>
          <a:stretch/>
        </p:blipFill>
        <p:spPr>
          <a:xfrm>
            <a:off x="958762" y="1250648"/>
            <a:ext cx="4958642" cy="4265998"/>
          </a:xfrm>
          <a:prstGeom prst="rect">
            <a:avLst/>
          </a:prstGeom>
          <a:noFill/>
          <a:ln>
            <a:noFill/>
          </a:ln>
        </p:spPr>
      </p:pic>
      <p:sp>
        <p:nvSpPr>
          <p:cNvPr id="202" name="Google Shape;202;p4"/>
          <p:cNvSpPr txBox="1"/>
          <p:nvPr/>
        </p:nvSpPr>
        <p:spPr>
          <a:xfrm>
            <a:off x="1205853" y="5534322"/>
            <a:ext cx="2940977"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1800">
                <a:solidFill>
                  <a:schemeClr val="dk1"/>
                </a:solidFill>
                <a:latin typeface="Arial Narrow"/>
                <a:ea typeface="Arial Narrow"/>
                <a:cs typeface="Arial Narrow"/>
                <a:sym typeface="Arial Narrow"/>
              </a:rPr>
              <a:t>(Velotio Technologies n.d.)</a:t>
            </a:r>
            <a:endParaRPr sz="1800">
              <a:solidFill>
                <a:schemeClr val="dk1"/>
              </a:solidFill>
              <a:latin typeface="Arial Narrow"/>
              <a:ea typeface="Arial Narrow"/>
              <a:cs typeface="Arial Narrow"/>
              <a:sym typeface="Arial Narrow"/>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p5"/>
          <p:cNvSpPr txBox="1"/>
          <p:nvPr/>
        </p:nvSpPr>
        <p:spPr>
          <a:xfrm>
            <a:off x="2083675" y="-6"/>
            <a:ext cx="5623200" cy="8619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3200" b="1">
                <a:solidFill>
                  <a:schemeClr val="dk1"/>
                </a:solidFill>
                <a:latin typeface="Arial Narrow"/>
                <a:ea typeface="Arial Narrow"/>
                <a:cs typeface="Arial Narrow"/>
                <a:sym typeface="Arial Narrow"/>
              </a:rPr>
              <a:t>Why is spatial data important?</a:t>
            </a:r>
            <a:endParaRPr sz="1800">
              <a:solidFill>
                <a:schemeClr val="dk1"/>
              </a:solidFill>
              <a:latin typeface="Calibri"/>
              <a:ea typeface="Calibri"/>
              <a:cs typeface="Calibri"/>
              <a:sym typeface="Calibri"/>
            </a:endParaRPr>
          </a:p>
        </p:txBody>
      </p:sp>
      <p:pic>
        <p:nvPicPr>
          <p:cNvPr id="209" name="Google Shape;209;p5"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10" name="Google Shape;210;p5"/>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p>
        </p:txBody>
      </p:sp>
      <p:sp>
        <p:nvSpPr>
          <p:cNvPr id="211" name="Google Shape;211;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5</a:t>
            </a:fld>
            <a:endParaRPr/>
          </a:p>
        </p:txBody>
      </p:sp>
      <p:pic>
        <p:nvPicPr>
          <p:cNvPr id="212" name="Google Shape;212;p5"/>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13" name="Google Shape;213;p5"/>
          <p:cNvSpPr txBox="1"/>
          <p:nvPr/>
        </p:nvSpPr>
        <p:spPr>
          <a:xfrm>
            <a:off x="2303350" y="2687280"/>
            <a:ext cx="7219800" cy="237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2800" b="1">
                <a:solidFill>
                  <a:schemeClr val="dk1"/>
                </a:solidFill>
                <a:latin typeface="Arial Narrow"/>
                <a:ea typeface="Arial Narrow"/>
                <a:cs typeface="Arial Narrow"/>
                <a:sym typeface="Arial Narrow"/>
              </a:rPr>
              <a:t>For example:</a:t>
            </a:r>
            <a:endParaRPr sz="1800">
              <a:solidFill>
                <a:schemeClr val="dk1"/>
              </a:solidFill>
              <a:latin typeface="Arial Narrow"/>
              <a:ea typeface="Arial Narrow"/>
              <a:cs typeface="Arial Narrow"/>
              <a:sym typeface="Arial Narrow"/>
            </a:endParaRPr>
          </a:p>
          <a:p>
            <a:pPr marL="285750" marR="0" lvl="0" indent="-285750" algn="l" rtl="0">
              <a:spcBef>
                <a:spcPts val="0"/>
              </a:spcBef>
              <a:spcAft>
                <a:spcPts val="0"/>
              </a:spcAft>
              <a:buClr>
                <a:schemeClr val="dk1"/>
              </a:buClr>
              <a:buSzPts val="2800"/>
              <a:buFont typeface="Arial"/>
              <a:buChar char="•"/>
            </a:pPr>
            <a:r>
              <a:rPr lang="en-GB" sz="2800">
                <a:solidFill>
                  <a:schemeClr val="dk1"/>
                </a:solidFill>
                <a:latin typeface="Arial Narrow"/>
                <a:ea typeface="Arial Narrow"/>
                <a:cs typeface="Arial Narrow"/>
                <a:sym typeface="Arial Narrow"/>
              </a:rPr>
              <a:t>Monitoring deforestation using satellite images</a:t>
            </a:r>
            <a:endParaRPr sz="1800">
              <a:solidFill>
                <a:schemeClr val="dk1"/>
              </a:solidFill>
              <a:latin typeface="Arial Narrow"/>
              <a:ea typeface="Arial Narrow"/>
              <a:cs typeface="Arial Narrow"/>
              <a:sym typeface="Arial Narrow"/>
            </a:endParaRPr>
          </a:p>
          <a:p>
            <a:pPr marL="285750" marR="0" lvl="0" indent="-285750" algn="l" rtl="0">
              <a:spcBef>
                <a:spcPts val="0"/>
              </a:spcBef>
              <a:spcAft>
                <a:spcPts val="0"/>
              </a:spcAft>
              <a:buClr>
                <a:schemeClr val="dk1"/>
              </a:buClr>
              <a:buSzPts val="2800"/>
              <a:buFont typeface="Arial"/>
              <a:buChar char="•"/>
            </a:pPr>
            <a:r>
              <a:rPr lang="en-GB" sz="2800">
                <a:solidFill>
                  <a:schemeClr val="dk1"/>
                </a:solidFill>
                <a:latin typeface="Arial Narrow"/>
                <a:ea typeface="Arial Narrow"/>
                <a:cs typeface="Arial Narrow"/>
                <a:sym typeface="Arial Narrow"/>
              </a:rPr>
              <a:t>Urban planning and infrastructure mapping</a:t>
            </a:r>
            <a:endParaRPr sz="1800">
              <a:solidFill>
                <a:schemeClr val="dk1"/>
              </a:solidFill>
              <a:latin typeface="Arial Narrow"/>
              <a:ea typeface="Arial Narrow"/>
              <a:cs typeface="Arial Narrow"/>
              <a:sym typeface="Arial Narrow"/>
            </a:endParaRPr>
          </a:p>
          <a:p>
            <a:pPr marL="285750" marR="0" lvl="0" indent="-285750" algn="l" rtl="0">
              <a:spcBef>
                <a:spcPts val="0"/>
              </a:spcBef>
              <a:spcAft>
                <a:spcPts val="0"/>
              </a:spcAft>
              <a:buClr>
                <a:schemeClr val="dk1"/>
              </a:buClr>
              <a:buSzPts val="2800"/>
              <a:buFont typeface="Arial"/>
              <a:buChar char="•"/>
            </a:pPr>
            <a:r>
              <a:rPr lang="en-GB" sz="2800">
                <a:solidFill>
                  <a:schemeClr val="dk1"/>
                </a:solidFill>
                <a:latin typeface="Arial Narrow"/>
                <a:ea typeface="Arial Narrow"/>
                <a:cs typeface="Arial Narrow"/>
                <a:sym typeface="Arial Narrow"/>
              </a:rPr>
              <a:t>Disease outbreak tracking (e.g., malaria risk zones)</a:t>
            </a:r>
            <a:endParaRPr sz="18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14" name="Google Shape;214;p5"/>
          <p:cNvSpPr/>
          <p:nvPr/>
        </p:nvSpPr>
        <p:spPr>
          <a:xfrm>
            <a:off x="1666431" y="1638195"/>
            <a:ext cx="8857633" cy="659565"/>
          </a:xfrm>
          <a:prstGeom prst="rect">
            <a:avLst/>
          </a:prstGeom>
          <a:solidFill>
            <a:srgbClr val="1F4E7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GB" sz="2400">
                <a:solidFill>
                  <a:schemeClr val="lt1"/>
                </a:solidFill>
                <a:latin typeface="Arial Narrow"/>
                <a:ea typeface="Arial Narrow"/>
                <a:cs typeface="Arial Narrow"/>
                <a:sym typeface="Arial Narrow"/>
              </a:rPr>
              <a:t>Allows us to uncover patterns, relationships and trends in geographical data</a:t>
            </a:r>
            <a:endParaRPr sz="2400">
              <a:solidFill>
                <a:schemeClr val="lt1"/>
              </a:solidFill>
              <a:latin typeface="Arial Narrow"/>
              <a:ea typeface="Arial Narrow"/>
              <a:cs typeface="Arial Narrow"/>
              <a:sym typeface="Arial Narrow"/>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6"/>
          <p:cNvSpPr txBox="1"/>
          <p:nvPr/>
        </p:nvSpPr>
        <p:spPr>
          <a:xfrm>
            <a:off x="1993150" y="-94176"/>
            <a:ext cx="7090500" cy="8619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ctr" rtl="0">
              <a:spcBef>
                <a:spcPts val="0"/>
              </a:spcBef>
              <a:spcAft>
                <a:spcPts val="0"/>
              </a:spcAft>
              <a:buNone/>
            </a:pPr>
            <a:r>
              <a:rPr lang="en-GB" sz="3200" b="1">
                <a:solidFill>
                  <a:schemeClr val="dk1"/>
                </a:solidFill>
                <a:latin typeface="Arial Narrow"/>
                <a:ea typeface="Arial Narrow"/>
                <a:cs typeface="Arial Narrow"/>
                <a:sym typeface="Arial Narrow"/>
              </a:rPr>
              <a:t>Why is spatial data analysis important?</a:t>
            </a:r>
            <a:endParaRPr sz="1800">
              <a:solidFill>
                <a:schemeClr val="dk1"/>
              </a:solidFill>
              <a:latin typeface="Calibri"/>
              <a:ea typeface="Calibri"/>
              <a:cs typeface="Calibri"/>
              <a:sym typeface="Calibri"/>
            </a:endParaRPr>
          </a:p>
        </p:txBody>
      </p:sp>
      <p:pic>
        <p:nvPicPr>
          <p:cNvPr id="221" name="Google Shape;221;p6"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22" name="Google Shape;222;p6"/>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p>
        </p:txBody>
      </p:sp>
      <p:sp>
        <p:nvSpPr>
          <p:cNvPr id="223" name="Google Shape;223;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6</a:t>
            </a:fld>
            <a:endParaRPr/>
          </a:p>
        </p:txBody>
      </p:sp>
      <p:pic>
        <p:nvPicPr>
          <p:cNvPr id="224" name="Google Shape;224;p6"/>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25" name="Google Shape;225;p6"/>
          <p:cNvSpPr txBox="1"/>
          <p:nvPr/>
        </p:nvSpPr>
        <p:spPr>
          <a:xfrm>
            <a:off x="1357795" y="2253647"/>
            <a:ext cx="4317000" cy="2093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Arial Narrow"/>
              <a:ea typeface="Arial Narrow"/>
              <a:cs typeface="Arial Narrow"/>
              <a:sym typeface="Arial Narrow"/>
            </a:endParaRPr>
          </a:p>
          <a:p>
            <a:pPr marL="0" marR="0" lvl="0" indent="0" algn="ctr" rtl="0">
              <a:spcBef>
                <a:spcPts val="0"/>
              </a:spcBef>
              <a:spcAft>
                <a:spcPts val="0"/>
              </a:spcAft>
              <a:buNone/>
            </a:pPr>
            <a:r>
              <a:rPr lang="en-GB" sz="2800">
                <a:solidFill>
                  <a:schemeClr val="dk1"/>
                </a:solidFill>
                <a:latin typeface="Arial Narrow"/>
                <a:ea typeface="Arial Narrow"/>
                <a:cs typeface="Arial Narrow"/>
                <a:sym typeface="Arial Narrow"/>
              </a:rPr>
              <a:t>Urban Sprawl analysis in Asmara, Eritrea can be used to inform government officials and urban planners</a:t>
            </a:r>
            <a:endParaRPr sz="1800">
              <a:solidFill>
                <a:schemeClr val="dk1"/>
              </a:solidFill>
              <a:latin typeface="Calibri"/>
              <a:ea typeface="Calibri"/>
              <a:cs typeface="Calibri"/>
              <a:sym typeface="Calibri"/>
            </a:endParaRPr>
          </a:p>
        </p:txBody>
      </p:sp>
      <p:pic>
        <p:nvPicPr>
          <p:cNvPr id="226" name="Google Shape;226;p6" descr="Ein Bild, das Karte, Text, Diagramm enthält.&#10;&#10;KI-generierte Inhalte können fehlerhaft sein."/>
          <p:cNvPicPr preferRelativeResize="0"/>
          <p:nvPr/>
        </p:nvPicPr>
        <p:blipFill rotWithShape="1">
          <a:blip r:embed="rId5">
            <a:alphaModFix/>
          </a:blip>
          <a:srcRect/>
          <a:stretch/>
        </p:blipFill>
        <p:spPr>
          <a:xfrm>
            <a:off x="6547438" y="833362"/>
            <a:ext cx="4745600" cy="5457370"/>
          </a:xfrm>
          <a:prstGeom prst="rect">
            <a:avLst/>
          </a:prstGeom>
          <a:noFill/>
          <a:ln>
            <a:noFill/>
          </a:ln>
        </p:spPr>
      </p:pic>
      <p:sp>
        <p:nvSpPr>
          <p:cNvPr id="227" name="Google Shape;227;p6"/>
          <p:cNvSpPr txBox="1"/>
          <p:nvPr/>
        </p:nvSpPr>
        <p:spPr>
          <a:xfrm>
            <a:off x="4038400" y="5832975"/>
            <a:ext cx="3000000" cy="461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800">
                <a:solidFill>
                  <a:schemeClr val="dk1"/>
                </a:solidFill>
                <a:latin typeface="Arial Narrow"/>
                <a:ea typeface="Arial Narrow"/>
                <a:cs typeface="Arial Narrow"/>
                <a:sym typeface="Arial Narrow"/>
              </a:rPr>
              <a:t>(Tweolde &amp; Cabral 2011)</a:t>
            </a:r>
            <a:endParaRPr sz="180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7"/>
          <p:cNvSpPr txBox="1"/>
          <p:nvPr/>
        </p:nvSpPr>
        <p:spPr>
          <a:xfrm>
            <a:off x="2128975" y="-94175"/>
            <a:ext cx="7181100" cy="8619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r" rtl="0">
              <a:spcBef>
                <a:spcPts val="0"/>
              </a:spcBef>
              <a:spcAft>
                <a:spcPts val="0"/>
              </a:spcAft>
              <a:buNone/>
            </a:pPr>
            <a:r>
              <a:rPr lang="en-GB" sz="3200" b="1">
                <a:solidFill>
                  <a:schemeClr val="dk1"/>
                </a:solidFill>
                <a:latin typeface="Arial Narrow"/>
                <a:ea typeface="Arial Narrow"/>
                <a:cs typeface="Arial Narrow"/>
                <a:sym typeface="Arial Narrow"/>
              </a:rPr>
              <a:t>Why is spatial data analysis important?</a:t>
            </a:r>
            <a:endParaRPr sz="1800">
              <a:solidFill>
                <a:schemeClr val="dk1"/>
              </a:solidFill>
              <a:latin typeface="Calibri"/>
              <a:ea typeface="Calibri"/>
              <a:cs typeface="Calibri"/>
              <a:sym typeface="Calibri"/>
            </a:endParaRPr>
          </a:p>
        </p:txBody>
      </p:sp>
      <p:pic>
        <p:nvPicPr>
          <p:cNvPr id="234" name="Google Shape;234;p7"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35" name="Google Shape;235;p7"/>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latin typeface="Calibri"/>
              <a:ea typeface="Calibri"/>
              <a:cs typeface="Calibri"/>
              <a:sym typeface="Calibri"/>
            </a:endParaRPr>
          </a:p>
          <a:p>
            <a:pPr marL="0" lvl="0" indent="0" algn="ctr" rtl="0">
              <a:spcBef>
                <a:spcPts val="0"/>
              </a:spcBef>
              <a:spcAft>
                <a:spcPts val="0"/>
              </a:spcAft>
              <a:buNone/>
            </a:pPr>
            <a:endParaRPr/>
          </a:p>
        </p:txBody>
      </p:sp>
      <p:sp>
        <p:nvSpPr>
          <p:cNvPr id="236" name="Google Shape;236;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7</a:t>
            </a:fld>
            <a:endParaRPr/>
          </a:p>
        </p:txBody>
      </p:sp>
      <p:pic>
        <p:nvPicPr>
          <p:cNvPr id="237" name="Google Shape;237;p7"/>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38" name="Google Shape;238;p7"/>
          <p:cNvSpPr txBox="1"/>
          <p:nvPr/>
        </p:nvSpPr>
        <p:spPr>
          <a:xfrm>
            <a:off x="1357795" y="2241552"/>
            <a:ext cx="4317000" cy="19395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Arial Narrow"/>
              <a:ea typeface="Arial Narrow"/>
              <a:cs typeface="Arial Narrow"/>
              <a:sym typeface="Arial Narrow"/>
            </a:endParaRPr>
          </a:p>
          <a:p>
            <a:pPr marL="0" marR="0" lvl="0" indent="0" algn="ctr" rtl="0">
              <a:spcBef>
                <a:spcPts val="0"/>
              </a:spcBef>
              <a:spcAft>
                <a:spcPts val="0"/>
              </a:spcAft>
              <a:buNone/>
            </a:pPr>
            <a:r>
              <a:rPr lang="en-GB" sz="2800">
                <a:solidFill>
                  <a:schemeClr val="dk1"/>
                </a:solidFill>
                <a:latin typeface="Arial Narrow"/>
                <a:ea typeface="Arial Narrow"/>
                <a:cs typeface="Arial Narrow"/>
                <a:sym typeface="Arial Narrow"/>
              </a:rPr>
              <a:t>Evapotranspiration data of East Africa can help inform agricultural decision makers</a:t>
            </a:r>
            <a:endParaRPr sz="2800">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pic>
        <p:nvPicPr>
          <p:cNvPr id="239" name="Google Shape;239;p7" descr="Ein Bild, das Text, Karte, Atlas, Diagramm enthält.&#10;&#10;KI-generierte Inhalte können fehlerhaft sein."/>
          <p:cNvPicPr preferRelativeResize="0"/>
          <p:nvPr/>
        </p:nvPicPr>
        <p:blipFill rotWithShape="1">
          <a:blip r:embed="rId5">
            <a:alphaModFix/>
          </a:blip>
          <a:srcRect/>
          <a:stretch/>
        </p:blipFill>
        <p:spPr>
          <a:xfrm>
            <a:off x="6811709" y="833362"/>
            <a:ext cx="4217058" cy="5457370"/>
          </a:xfrm>
          <a:prstGeom prst="rect">
            <a:avLst/>
          </a:prstGeom>
          <a:noFill/>
          <a:ln>
            <a:noFill/>
          </a:ln>
        </p:spPr>
      </p:pic>
      <p:sp>
        <p:nvSpPr>
          <p:cNvPr id="240" name="Google Shape;240;p7"/>
          <p:cNvSpPr txBox="1"/>
          <p:nvPr/>
        </p:nvSpPr>
        <p:spPr>
          <a:xfrm>
            <a:off x="3929650" y="5829025"/>
            <a:ext cx="3000000" cy="461700"/>
          </a:xfrm>
          <a:prstGeom prst="rect">
            <a:avLst/>
          </a:prstGeom>
          <a:noFill/>
          <a:ln>
            <a:noFill/>
          </a:ln>
        </p:spPr>
        <p:txBody>
          <a:bodyPr spcFirstLastPara="1" wrap="square" lIns="91425" tIns="91425" rIns="91425" bIns="91425" anchor="t" anchorCtr="0">
            <a:spAutoFit/>
          </a:bodyPr>
          <a:lstStyle/>
          <a:p>
            <a:pPr marL="0" lvl="0" indent="0" algn="ctr" rtl="0">
              <a:spcBef>
                <a:spcPts val="0"/>
              </a:spcBef>
              <a:spcAft>
                <a:spcPts val="0"/>
              </a:spcAft>
              <a:buNone/>
            </a:pPr>
            <a:r>
              <a:rPr lang="en-GB" sz="1800">
                <a:solidFill>
                  <a:schemeClr val="dk1"/>
                </a:solidFill>
                <a:latin typeface="Arial Narrow"/>
                <a:ea typeface="Arial Narrow"/>
                <a:cs typeface="Arial Narrow"/>
                <a:sym typeface="Arial Narrow"/>
              </a:rPr>
              <a:t>(U.S Geological Survey n.d.)</a:t>
            </a:r>
            <a:endParaRPr sz="180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g342699dbcc2_0_0"/>
          <p:cNvSpPr txBox="1"/>
          <p:nvPr/>
        </p:nvSpPr>
        <p:spPr>
          <a:xfrm>
            <a:off x="2128975" y="-94175"/>
            <a:ext cx="7181100" cy="8619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r" rtl="0">
              <a:spcBef>
                <a:spcPts val="0"/>
              </a:spcBef>
              <a:spcAft>
                <a:spcPts val="0"/>
              </a:spcAft>
              <a:buNone/>
            </a:pPr>
            <a:r>
              <a:rPr lang="en-GB" sz="3200" b="1">
                <a:solidFill>
                  <a:schemeClr val="dk1"/>
                </a:solidFill>
                <a:latin typeface="Arial Narrow"/>
                <a:ea typeface="Arial Narrow"/>
                <a:cs typeface="Arial Narrow"/>
                <a:sym typeface="Arial Narrow"/>
              </a:rPr>
              <a:t>Why is spatial data analysis important?</a:t>
            </a:r>
            <a:endParaRPr sz="1800">
              <a:solidFill>
                <a:schemeClr val="dk1"/>
              </a:solidFill>
              <a:latin typeface="Calibri"/>
              <a:ea typeface="Calibri"/>
              <a:cs typeface="Calibri"/>
              <a:sym typeface="Calibri"/>
            </a:endParaRPr>
          </a:p>
        </p:txBody>
      </p:sp>
      <p:pic>
        <p:nvPicPr>
          <p:cNvPr id="247" name="Google Shape;247;g342699dbcc2_0_0"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48" name="Google Shape;248;g342699dbcc2_0_0"/>
          <p:cNvSpPr txBox="1">
            <a:spLocks noGrp="1"/>
          </p:cNvSpPr>
          <p:nvPr>
            <p:ph type="ftr" idx="11"/>
          </p:nvPr>
        </p:nvSpPr>
        <p:spPr>
          <a:xfrm>
            <a:off x="3512820" y="6489056"/>
            <a:ext cx="5166300" cy="232500"/>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latin typeface="Calibri"/>
              <a:ea typeface="Calibri"/>
              <a:cs typeface="Calibri"/>
              <a:sym typeface="Calibri"/>
            </a:endParaRPr>
          </a:p>
          <a:p>
            <a:pPr marL="0" lvl="0" indent="0" algn="ctr" rtl="0">
              <a:spcBef>
                <a:spcPts val="0"/>
              </a:spcBef>
              <a:spcAft>
                <a:spcPts val="0"/>
              </a:spcAft>
              <a:buNone/>
            </a:pPr>
            <a:endParaRPr/>
          </a:p>
        </p:txBody>
      </p:sp>
      <p:sp>
        <p:nvSpPr>
          <p:cNvPr id="249" name="Google Shape;249;g342699dbcc2_0_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8</a:t>
            </a:fld>
            <a:endParaRPr/>
          </a:p>
        </p:txBody>
      </p:sp>
      <p:pic>
        <p:nvPicPr>
          <p:cNvPr id="250" name="Google Shape;250;g342699dbcc2_0_0"/>
          <p:cNvPicPr preferRelativeResize="0"/>
          <p:nvPr/>
        </p:nvPicPr>
        <p:blipFill rotWithShape="1">
          <a:blip r:embed="rId4">
            <a:alphaModFix amt="30000"/>
          </a:blip>
          <a:srcRect/>
          <a:stretch/>
        </p:blipFill>
        <p:spPr>
          <a:xfrm rot="-5400000">
            <a:off x="-3042045" y="3163081"/>
            <a:ext cx="6768001" cy="531838"/>
          </a:xfrm>
          <a:prstGeom prst="rect">
            <a:avLst/>
          </a:prstGeom>
          <a:noFill/>
          <a:ln>
            <a:noFill/>
          </a:ln>
        </p:spPr>
      </p:pic>
      <p:sp>
        <p:nvSpPr>
          <p:cNvPr id="251" name="Google Shape;251;g342699dbcc2_0_0"/>
          <p:cNvSpPr txBox="1"/>
          <p:nvPr/>
        </p:nvSpPr>
        <p:spPr>
          <a:xfrm>
            <a:off x="2426875" y="2079730"/>
            <a:ext cx="7219800" cy="39711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457200" lvl="0" indent="-381000" algn="just" rtl="0">
              <a:spcBef>
                <a:spcPts val="0"/>
              </a:spcBef>
              <a:spcAft>
                <a:spcPts val="0"/>
              </a:spcAft>
              <a:buClr>
                <a:schemeClr val="dk1"/>
              </a:buClr>
              <a:buSzPts val="2400"/>
              <a:buFont typeface="Arial Narrow"/>
              <a:buChar char="•"/>
            </a:pPr>
            <a:r>
              <a:rPr lang="en-GB" sz="2400">
                <a:solidFill>
                  <a:schemeClr val="dk1"/>
                </a:solidFill>
                <a:latin typeface="Arial Narrow"/>
                <a:ea typeface="Arial Narrow"/>
                <a:cs typeface="Arial Narrow"/>
                <a:sym typeface="Arial Narrow"/>
              </a:rPr>
              <a:t>Use of remote sensing and GIS to identify and classify wetland type</a:t>
            </a:r>
            <a:endParaRPr sz="2400">
              <a:solidFill>
                <a:schemeClr val="dk1"/>
              </a:solidFill>
              <a:latin typeface="Arial Narrow"/>
              <a:ea typeface="Arial Narrow"/>
              <a:cs typeface="Arial Narrow"/>
              <a:sym typeface="Arial Narrow"/>
            </a:endParaRPr>
          </a:p>
          <a:p>
            <a:pPr marL="457200" lvl="0" indent="-381000" algn="just" rtl="0">
              <a:spcBef>
                <a:spcPts val="0"/>
              </a:spcBef>
              <a:spcAft>
                <a:spcPts val="0"/>
              </a:spcAft>
              <a:buClr>
                <a:schemeClr val="dk1"/>
              </a:buClr>
              <a:buSzPts val="2400"/>
              <a:buFont typeface="Arial Narrow"/>
              <a:buChar char="•"/>
            </a:pPr>
            <a:r>
              <a:rPr lang="en-GB" sz="2400">
                <a:solidFill>
                  <a:schemeClr val="dk1"/>
                </a:solidFill>
                <a:latin typeface="Arial Narrow"/>
                <a:ea typeface="Arial Narrow"/>
                <a:cs typeface="Arial Narrow"/>
                <a:sym typeface="Arial Narrow"/>
              </a:rPr>
              <a:t>Identifying potential sources of pollution or excessive sedimentation affecting wetlands</a:t>
            </a:r>
            <a:endParaRPr sz="2400">
              <a:solidFill>
                <a:schemeClr val="dk1"/>
              </a:solidFill>
              <a:latin typeface="Arial Narrow"/>
              <a:ea typeface="Arial Narrow"/>
              <a:cs typeface="Arial Narrow"/>
              <a:sym typeface="Arial Narrow"/>
            </a:endParaRPr>
          </a:p>
          <a:p>
            <a:pPr marL="457200" lvl="0" indent="-381000" algn="just" rtl="0">
              <a:spcBef>
                <a:spcPts val="0"/>
              </a:spcBef>
              <a:spcAft>
                <a:spcPts val="0"/>
              </a:spcAft>
              <a:buClr>
                <a:schemeClr val="dk1"/>
              </a:buClr>
              <a:buSzPts val="2400"/>
              <a:buFont typeface="Arial Narrow"/>
              <a:buChar char="•"/>
            </a:pPr>
            <a:r>
              <a:rPr lang="en-GB" sz="2400">
                <a:solidFill>
                  <a:schemeClr val="dk1"/>
                </a:solidFill>
                <a:latin typeface="Arial Narrow"/>
                <a:ea typeface="Arial Narrow"/>
                <a:cs typeface="Arial Narrow"/>
                <a:sym typeface="Arial Narrow"/>
              </a:rPr>
              <a:t>Using NDVI (Normalized Difference Vegetation Index) and other indices to assess vegetation health.</a:t>
            </a:r>
            <a:endParaRPr sz="2400">
              <a:solidFill>
                <a:schemeClr val="dk1"/>
              </a:solidFill>
              <a:latin typeface="Arial Narrow"/>
              <a:ea typeface="Arial Narrow"/>
              <a:cs typeface="Arial Narrow"/>
              <a:sym typeface="Arial Narrow"/>
            </a:endParaRPr>
          </a:p>
          <a:p>
            <a:pPr marL="457200" lvl="0" indent="-381000" algn="just" rtl="0">
              <a:spcBef>
                <a:spcPts val="0"/>
              </a:spcBef>
              <a:spcAft>
                <a:spcPts val="0"/>
              </a:spcAft>
              <a:buClr>
                <a:schemeClr val="dk1"/>
              </a:buClr>
              <a:buSzPts val="2400"/>
              <a:buFont typeface="Arial Narrow"/>
              <a:buChar char="•"/>
            </a:pPr>
            <a:r>
              <a:rPr lang="en-GB" sz="2400">
                <a:solidFill>
                  <a:schemeClr val="dk1"/>
                </a:solidFill>
                <a:latin typeface="Arial Narrow"/>
                <a:ea typeface="Arial Narrow"/>
                <a:cs typeface="Arial Narrow"/>
                <a:sym typeface="Arial Narrow"/>
              </a:rPr>
              <a:t>Mapping species distribution and critical habitats for conservation planning</a:t>
            </a:r>
            <a:endParaRPr sz="2400">
              <a:solidFill>
                <a:schemeClr val="dk1"/>
              </a:solidFill>
              <a:latin typeface="Arial Narrow"/>
              <a:ea typeface="Arial Narrow"/>
              <a:cs typeface="Arial Narrow"/>
              <a:sym typeface="Arial Narrow"/>
            </a:endParaRPr>
          </a:p>
          <a:p>
            <a:pPr marL="457200" lvl="0" indent="-381000" algn="just" rtl="0">
              <a:spcBef>
                <a:spcPts val="0"/>
              </a:spcBef>
              <a:spcAft>
                <a:spcPts val="0"/>
              </a:spcAft>
              <a:buClr>
                <a:schemeClr val="dk1"/>
              </a:buClr>
              <a:buSzPts val="2400"/>
              <a:buFont typeface="Arial Narrow"/>
              <a:buChar char="•"/>
            </a:pPr>
            <a:r>
              <a:rPr lang="en-GB" sz="2400">
                <a:solidFill>
                  <a:schemeClr val="dk1"/>
                </a:solidFill>
                <a:latin typeface="Arial Narrow"/>
                <a:ea typeface="Arial Narrow"/>
                <a:cs typeface="Arial Narrow"/>
                <a:sym typeface="Arial Narrow"/>
              </a:rPr>
              <a:t>Assessing wetland vulnerability to droughts</a:t>
            </a:r>
            <a:endParaRPr sz="2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252" name="Google Shape;252;g342699dbcc2_0_0"/>
          <p:cNvSpPr/>
          <p:nvPr/>
        </p:nvSpPr>
        <p:spPr>
          <a:xfrm>
            <a:off x="2735250" y="1246638"/>
            <a:ext cx="6721500" cy="659700"/>
          </a:xfrm>
          <a:prstGeom prst="rect">
            <a:avLst/>
          </a:prstGeom>
          <a:solidFill>
            <a:srgbClr val="1F4E79"/>
          </a:solidFill>
          <a:ln>
            <a:noFill/>
          </a:ln>
        </p:spPr>
        <p:txBody>
          <a:bodyPr spcFirstLastPara="1" wrap="square" lIns="91425" tIns="45700" rIns="91425" bIns="45700" anchor="ctr" anchorCtr="0">
            <a:noAutofit/>
          </a:bodyPr>
          <a:lstStyle/>
          <a:p>
            <a:pPr marL="0" lvl="0" indent="0" algn="ctr" rtl="0">
              <a:spcBef>
                <a:spcPts val="0"/>
              </a:spcBef>
              <a:spcAft>
                <a:spcPts val="0"/>
              </a:spcAft>
              <a:buClr>
                <a:schemeClr val="dk1"/>
              </a:buClr>
              <a:buFont typeface="Arial"/>
              <a:buNone/>
            </a:pPr>
            <a:r>
              <a:rPr lang="en-GB" sz="2400">
                <a:solidFill>
                  <a:schemeClr val="lt1"/>
                </a:solidFill>
                <a:latin typeface="Arial Narrow"/>
                <a:ea typeface="Arial Narrow"/>
                <a:cs typeface="Arial Narrow"/>
                <a:sym typeface="Arial Narrow"/>
              </a:rPr>
              <a:t>Importance of spatial analysis on wetland monitoring</a:t>
            </a:r>
            <a:endParaRPr sz="1600">
              <a:solidFill>
                <a:schemeClr val="lt1"/>
              </a:solidFill>
              <a:latin typeface="Arial Narrow"/>
              <a:ea typeface="Arial Narrow"/>
              <a:cs typeface="Arial Narrow"/>
              <a:sym typeface="Arial Narrow"/>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8"/>
          <p:cNvSpPr txBox="1"/>
          <p:nvPr/>
        </p:nvSpPr>
        <p:spPr>
          <a:xfrm>
            <a:off x="2174225" y="-26306"/>
            <a:ext cx="5623349" cy="86177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b="1">
              <a:solidFill>
                <a:schemeClr val="dk1"/>
              </a:solidFill>
              <a:latin typeface="Arial Narrow"/>
              <a:ea typeface="Arial Narrow"/>
              <a:cs typeface="Arial Narrow"/>
              <a:sym typeface="Arial Narrow"/>
            </a:endParaRPr>
          </a:p>
          <a:p>
            <a:pPr marL="0" marR="0" lvl="0" indent="0" algn="l" rtl="0">
              <a:spcBef>
                <a:spcPts val="0"/>
              </a:spcBef>
              <a:spcAft>
                <a:spcPts val="0"/>
              </a:spcAft>
              <a:buNone/>
            </a:pPr>
            <a:r>
              <a:rPr lang="en-GB" sz="3200" b="1">
                <a:solidFill>
                  <a:schemeClr val="dk1"/>
                </a:solidFill>
                <a:latin typeface="Arial Narrow"/>
                <a:ea typeface="Arial Narrow"/>
                <a:cs typeface="Arial Narrow"/>
                <a:sym typeface="Arial Narrow"/>
              </a:rPr>
              <a:t>Why is geodata so powerful?</a:t>
            </a:r>
            <a:endParaRPr sz="1800">
              <a:solidFill>
                <a:schemeClr val="dk1"/>
              </a:solidFill>
              <a:latin typeface="Calibri"/>
              <a:ea typeface="Calibri"/>
              <a:cs typeface="Calibri"/>
              <a:sym typeface="Calibri"/>
            </a:endParaRPr>
          </a:p>
        </p:txBody>
      </p:sp>
      <p:pic>
        <p:nvPicPr>
          <p:cNvPr id="259" name="Google Shape;259;p8" descr="Ein Bild, das Schwarz, Dunkelheit enthält.&#10;&#10;Automatisch generierte Beschreibung"/>
          <p:cNvPicPr preferRelativeResize="0"/>
          <p:nvPr/>
        </p:nvPicPr>
        <p:blipFill rotWithShape="1">
          <a:blip r:embed="rId3">
            <a:alphaModFix/>
          </a:blip>
          <a:srcRect/>
          <a:stretch/>
        </p:blipFill>
        <p:spPr>
          <a:xfrm>
            <a:off x="11235462" y="112704"/>
            <a:ext cx="720000" cy="720000"/>
          </a:xfrm>
          <a:prstGeom prst="rect">
            <a:avLst/>
          </a:prstGeom>
          <a:noFill/>
          <a:ln>
            <a:noFill/>
          </a:ln>
        </p:spPr>
      </p:pic>
      <p:sp>
        <p:nvSpPr>
          <p:cNvPr id="260" name="Google Shape;260;p8"/>
          <p:cNvSpPr txBox="1">
            <a:spLocks noGrp="1"/>
          </p:cNvSpPr>
          <p:nvPr>
            <p:ph type="ftr" idx="11"/>
          </p:nvPr>
        </p:nvSpPr>
        <p:spPr>
          <a:xfrm>
            <a:off x="3512820" y="6489056"/>
            <a:ext cx="5166360" cy="232419"/>
          </a:xfrm>
          <a:prstGeom prst="rect">
            <a:avLst/>
          </a:prstGeom>
          <a:noFill/>
          <a:ln>
            <a:noFill/>
          </a:ln>
        </p:spPr>
        <p:txBody>
          <a:bodyPr spcFirstLastPara="1" wrap="square" lIns="91425" tIns="45700" rIns="91425" bIns="45700" anchor="ctr" anchorCtr="0">
            <a:noAutofit/>
          </a:bodyPr>
          <a:lstStyle/>
          <a:p>
            <a:pPr marL="0" lvl="0" indent="0" algn="ctr" rtl="0">
              <a:spcBef>
                <a:spcPts val="0"/>
              </a:spcBef>
              <a:spcAft>
                <a:spcPts val="0"/>
              </a:spcAft>
              <a:buNone/>
            </a:pPr>
            <a:r>
              <a:rPr lang="en-GB"/>
              <a:t>EOCap4Africa – E4</a:t>
            </a:r>
            <a:r>
              <a:rPr lang="en-GB">
                <a:latin typeface="Calibri"/>
                <a:ea typeface="Calibri"/>
                <a:cs typeface="Calibri"/>
                <a:sym typeface="Calibri"/>
              </a:rPr>
              <a:t> Potential and Challenges of Spatial Data Analysis</a:t>
            </a:r>
            <a:endParaRPr>
              <a:solidFill>
                <a:srgbClr val="000000"/>
              </a:solidFill>
              <a:latin typeface="Calibri"/>
              <a:ea typeface="Calibri"/>
              <a:cs typeface="Calibri"/>
              <a:sym typeface="Calibri"/>
            </a:endParaRPr>
          </a:p>
          <a:p>
            <a:pPr marL="0" lvl="0" indent="0" algn="ctr" rtl="0">
              <a:spcBef>
                <a:spcPts val="0"/>
              </a:spcBef>
              <a:spcAft>
                <a:spcPts val="0"/>
              </a:spcAft>
              <a:buNone/>
            </a:pPr>
            <a:endParaRPr>
              <a:latin typeface="Calibri"/>
              <a:ea typeface="Calibri"/>
              <a:cs typeface="Calibri"/>
              <a:sym typeface="Calibri"/>
            </a:endParaRPr>
          </a:p>
          <a:p>
            <a:pPr marL="0" lvl="0" indent="0" algn="ctr" rtl="0">
              <a:spcBef>
                <a:spcPts val="0"/>
              </a:spcBef>
              <a:spcAft>
                <a:spcPts val="0"/>
              </a:spcAft>
              <a:buNone/>
            </a:pPr>
            <a:endParaRPr/>
          </a:p>
        </p:txBody>
      </p:sp>
      <p:sp>
        <p:nvSpPr>
          <p:cNvPr id="261" name="Google Shape;261;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p>
            <a:pPr marL="0" lvl="0" indent="0" algn="r" rtl="0">
              <a:spcBef>
                <a:spcPts val="0"/>
              </a:spcBef>
              <a:spcAft>
                <a:spcPts val="0"/>
              </a:spcAft>
              <a:buNone/>
            </a:pPr>
            <a:fld id="{00000000-1234-1234-1234-123412341234}" type="slidenum">
              <a:rPr lang="en-GB"/>
              <a:t>9</a:t>
            </a:fld>
            <a:endParaRPr/>
          </a:p>
        </p:txBody>
      </p:sp>
      <p:pic>
        <p:nvPicPr>
          <p:cNvPr id="262" name="Google Shape;262;p8"/>
          <p:cNvPicPr preferRelativeResize="0"/>
          <p:nvPr/>
        </p:nvPicPr>
        <p:blipFill rotWithShape="1">
          <a:blip r:embed="rId4">
            <a:alphaModFix amt="30000"/>
          </a:blip>
          <a:srcRect/>
          <a:stretch/>
        </p:blipFill>
        <p:spPr>
          <a:xfrm rot="-5400000">
            <a:off x="-3042044" y="3163081"/>
            <a:ext cx="6768000" cy="531838"/>
          </a:xfrm>
          <a:prstGeom prst="rect">
            <a:avLst/>
          </a:prstGeom>
          <a:noFill/>
          <a:ln>
            <a:noFill/>
          </a:ln>
        </p:spPr>
      </p:pic>
      <p:sp>
        <p:nvSpPr>
          <p:cNvPr id="263" name="Google Shape;263;p8"/>
          <p:cNvSpPr/>
          <p:nvPr/>
        </p:nvSpPr>
        <p:spPr>
          <a:xfrm>
            <a:off x="1085860" y="1293481"/>
            <a:ext cx="6021300" cy="659565"/>
          </a:xfrm>
          <a:prstGeom prst="rect">
            <a:avLst/>
          </a:prstGeom>
          <a:solidFill>
            <a:srgbClr val="1F4E79"/>
          </a:solidFill>
          <a:ln>
            <a:noFill/>
          </a:ln>
        </p:spPr>
        <p:txBody>
          <a:bodyPr spcFirstLastPara="1" wrap="square" lIns="91425" tIns="45700" rIns="91425" bIns="45700" anchor="ctr" anchorCtr="0">
            <a:noAutofit/>
          </a:bodyPr>
          <a:lstStyle/>
          <a:p>
            <a:pPr marL="457200" marR="0" lvl="0" indent="-457200" algn="l" rtl="0">
              <a:spcBef>
                <a:spcPts val="0"/>
              </a:spcBef>
              <a:spcAft>
                <a:spcPts val="0"/>
              </a:spcAft>
              <a:buClr>
                <a:schemeClr val="lt1"/>
              </a:buClr>
              <a:buSzPts val="2400"/>
              <a:buFont typeface="Arial Narrow"/>
              <a:buAutoNum type="arabicParenR"/>
            </a:pPr>
            <a:r>
              <a:rPr lang="en-GB" sz="2400">
                <a:solidFill>
                  <a:schemeClr val="lt1"/>
                </a:solidFill>
                <a:latin typeface="Arial Narrow"/>
                <a:ea typeface="Arial Narrow"/>
                <a:cs typeface="Arial Narrow"/>
                <a:sym typeface="Arial Narrow"/>
              </a:rPr>
              <a:t>Provides insights beyond traditional data</a:t>
            </a:r>
            <a:endParaRPr sz="1800">
              <a:solidFill>
                <a:schemeClr val="lt1"/>
              </a:solidFill>
              <a:latin typeface="Calibri"/>
              <a:ea typeface="Calibri"/>
              <a:cs typeface="Calibri"/>
              <a:sym typeface="Calibri"/>
            </a:endParaRPr>
          </a:p>
        </p:txBody>
      </p:sp>
      <p:sp>
        <p:nvSpPr>
          <p:cNvPr id="264" name="Google Shape;264;p8"/>
          <p:cNvSpPr txBox="1"/>
          <p:nvPr/>
        </p:nvSpPr>
        <p:spPr>
          <a:xfrm>
            <a:off x="1088154" y="1998927"/>
            <a:ext cx="9805800" cy="461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chemeClr val="dk1"/>
                </a:solidFill>
                <a:latin typeface="Arial Narrow"/>
                <a:ea typeface="Arial Narrow"/>
                <a:cs typeface="Arial Narrow"/>
                <a:sym typeface="Arial Narrow"/>
              </a:rPr>
              <a:t>Geospatial data allows for pattern recognition in a way that tabular data alone cannot</a:t>
            </a:r>
            <a:endParaRPr/>
          </a:p>
        </p:txBody>
      </p:sp>
      <p:pic>
        <p:nvPicPr>
          <p:cNvPr id="265" name="Google Shape;265;p8" descr="Ein Bild, das Karte, Text, Atlas, Diagramm enthält.&#10;&#10;KI-generierte Inhalte können fehlerhaft sein."/>
          <p:cNvPicPr preferRelativeResize="0"/>
          <p:nvPr/>
        </p:nvPicPr>
        <p:blipFill rotWithShape="1">
          <a:blip r:embed="rId5">
            <a:alphaModFix/>
          </a:blip>
          <a:srcRect/>
          <a:stretch/>
        </p:blipFill>
        <p:spPr>
          <a:xfrm>
            <a:off x="5853200" y="2519439"/>
            <a:ext cx="5287410" cy="3733801"/>
          </a:xfrm>
          <a:prstGeom prst="rect">
            <a:avLst/>
          </a:prstGeom>
          <a:noFill/>
          <a:ln>
            <a:noFill/>
          </a:ln>
        </p:spPr>
      </p:pic>
      <p:sp>
        <p:nvSpPr>
          <p:cNvPr id="266" name="Google Shape;266;p8"/>
          <p:cNvSpPr txBox="1"/>
          <p:nvPr/>
        </p:nvSpPr>
        <p:spPr>
          <a:xfrm>
            <a:off x="1329017" y="3229553"/>
            <a:ext cx="4365900" cy="8310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chemeClr val="dk1"/>
                </a:solidFill>
                <a:latin typeface="Arial Narrow"/>
                <a:ea typeface="Arial Narrow"/>
                <a:cs typeface="Arial Narrow"/>
                <a:sym typeface="Arial Narrow"/>
              </a:rPr>
              <a:t>-&gt; Predicting flood-prone areas based on elevation models</a:t>
            </a:r>
            <a:endParaRPr/>
          </a:p>
        </p:txBody>
      </p:sp>
      <p:sp>
        <p:nvSpPr>
          <p:cNvPr id="267" name="Google Shape;267;p8"/>
          <p:cNvSpPr txBox="1"/>
          <p:nvPr/>
        </p:nvSpPr>
        <p:spPr>
          <a:xfrm>
            <a:off x="3974550" y="5791550"/>
            <a:ext cx="3000000" cy="461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1800">
                <a:solidFill>
                  <a:schemeClr val="dk1"/>
                </a:solidFill>
                <a:latin typeface="Arial Narrow"/>
                <a:ea typeface="Arial Narrow"/>
                <a:cs typeface="Arial Narrow"/>
                <a:sym typeface="Arial Narrow"/>
              </a:rPr>
              <a:t>(Coetzee et al. 2013)</a:t>
            </a:r>
            <a:endParaRPr sz="1800"/>
          </a:p>
        </p:txBody>
      </p:sp>
    </p:spTree>
  </p:cSld>
  <p:clrMapOvr>
    <a:masterClrMapping/>
  </p:clrMapOvr>
</p:sld>
</file>

<file path=ppt/theme/theme1.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1349</Words>
  <Application>Microsoft Office PowerPoint</Application>
  <PresentationFormat>Breitbild</PresentationFormat>
  <Paragraphs>195</Paragraphs>
  <Slides>20</Slides>
  <Notes>20</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20</vt:i4>
      </vt:variant>
    </vt:vector>
  </HeadingPairs>
  <TitlesOfParts>
    <vt:vector size="26" baseType="lpstr">
      <vt:lpstr>Arial Narrow</vt:lpstr>
      <vt:lpstr>Calibri</vt:lpstr>
      <vt:lpstr>Arial</vt:lpstr>
      <vt:lpstr>Noto Sans Symbols</vt:lpstr>
      <vt:lpstr>Open Sans Light</vt:lpstr>
      <vt:lpstr>Office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Thank you for your attention!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Michael Thiel</dc:creator>
  <cp:lastModifiedBy>Lara Alves Oeltjebruns</cp:lastModifiedBy>
  <cp:revision>1</cp:revision>
  <dcterms:created xsi:type="dcterms:W3CDTF">2019-06-02T12:25:39Z</dcterms:created>
  <dcterms:modified xsi:type="dcterms:W3CDTF">2026-04-15T13:37:47Z</dcterms:modified>
</cp:coreProperties>
</file>